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345" r:id="rId5"/>
    <p:sldId id="316" r:id="rId6"/>
    <p:sldId id="328" r:id="rId7"/>
    <p:sldId id="354" r:id="rId8"/>
    <p:sldId id="344" r:id="rId9"/>
    <p:sldId id="348" r:id="rId10"/>
    <p:sldId id="343" r:id="rId11"/>
    <p:sldId id="346" r:id="rId12"/>
    <p:sldId id="347" r:id="rId13"/>
    <p:sldId id="351" r:id="rId14"/>
    <p:sldId id="350" r:id="rId15"/>
    <p:sldId id="352" r:id="rId16"/>
    <p:sldId id="353" r:id="rId17"/>
    <p:sldId id="355"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6600"/>
    <a:srgbClr val="6666FF"/>
    <a:srgbClr val="00FF00"/>
    <a:srgbClr val="33CC33"/>
    <a:srgbClr val="FF9900"/>
    <a:srgbClr val="0000FF"/>
    <a:srgbClr val="66CCFF"/>
    <a:srgbClr val="66F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3" autoAdjust="0"/>
    <p:restoredTop sz="94660"/>
  </p:normalViewPr>
  <p:slideViewPr>
    <p:cSldViewPr snapToGrid="0">
      <p:cViewPr varScale="1">
        <p:scale>
          <a:sx n="118" d="100"/>
          <a:sy n="118" d="100"/>
        </p:scale>
        <p:origin x="114" y="3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lo Sagi" userId="cdb85ea0-b8b1-4890-bf18-f49f3fb439da" providerId="ADAL" clId="{12647340-F5B2-4163-90CC-7F401CAF60A6}"/>
    <pc:docChg chg="custSel modSld">
      <pc:chgData name="Laslo Sagi" userId="cdb85ea0-b8b1-4890-bf18-f49f3fb439da" providerId="ADAL" clId="{12647340-F5B2-4163-90CC-7F401CAF60A6}" dt="2025-11-05T11:06:04.003" v="10" actId="167"/>
      <pc:docMkLst>
        <pc:docMk/>
      </pc:docMkLst>
      <pc:sldChg chg="addSp delSp modSp mod">
        <pc:chgData name="Laslo Sagi" userId="cdb85ea0-b8b1-4890-bf18-f49f3fb439da" providerId="ADAL" clId="{12647340-F5B2-4163-90CC-7F401CAF60A6}" dt="2025-11-05T11:06:04.003" v="10" actId="167"/>
        <pc:sldMkLst>
          <pc:docMk/>
          <pc:sldMk cId="2236416019" sldId="316"/>
        </pc:sldMkLst>
        <pc:grpChg chg="mod">
          <ac:chgData name="Laslo Sagi" userId="cdb85ea0-b8b1-4890-bf18-f49f3fb439da" providerId="ADAL" clId="{12647340-F5B2-4163-90CC-7F401CAF60A6}" dt="2025-11-05T11:05:03.453" v="5" actId="1076"/>
          <ac:grpSpMkLst>
            <pc:docMk/>
            <pc:sldMk cId="2236416019" sldId="316"/>
            <ac:grpSpMk id="16" creationId="{38BDE3DD-7AAB-54C1-39F5-21A198229F43}"/>
          </ac:grpSpMkLst>
        </pc:grpChg>
        <pc:picChg chg="del">
          <ac:chgData name="Laslo Sagi" userId="cdb85ea0-b8b1-4890-bf18-f49f3fb439da" providerId="ADAL" clId="{12647340-F5B2-4163-90CC-7F401CAF60A6}" dt="2025-11-05T11:05:56.637" v="8" actId="478"/>
          <ac:picMkLst>
            <pc:docMk/>
            <pc:sldMk cId="2236416019" sldId="316"/>
            <ac:picMk id="5" creationId="{CEC255C1-838A-20E5-2AC2-BBD427FC60A9}"/>
          </ac:picMkLst>
        </pc:picChg>
        <pc:picChg chg="add del ord">
          <ac:chgData name="Laslo Sagi" userId="cdb85ea0-b8b1-4890-bf18-f49f3fb439da" providerId="ADAL" clId="{12647340-F5B2-4163-90CC-7F401CAF60A6}" dt="2025-11-05T10:19:38.596" v="3" actId="478"/>
          <ac:picMkLst>
            <pc:docMk/>
            <pc:sldMk cId="2236416019" sldId="316"/>
            <ac:picMk id="6" creationId="{9636A4DD-5D86-661E-ACF9-C912E22A8658}"/>
          </ac:picMkLst>
        </pc:picChg>
        <pc:picChg chg="add mod ord">
          <ac:chgData name="Laslo Sagi" userId="cdb85ea0-b8b1-4890-bf18-f49f3fb439da" providerId="ADAL" clId="{12647340-F5B2-4163-90CC-7F401CAF60A6}" dt="2025-11-05T11:06:04.003" v="10" actId="167"/>
          <ac:picMkLst>
            <pc:docMk/>
            <pc:sldMk cId="2236416019" sldId="316"/>
            <ac:picMk id="6" creationId="{CC59C684-143B-6DDA-7CB7-5901C4EE40C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0A9369F-18D3-5164-E066-2B5A5C8D3B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A77FB9C2-EFD1-1033-F853-2C76B07191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13A079-9333-4410-BDEA-A8A0E7A2229F}" type="datetimeFigureOut">
              <a:rPr lang="de-DE" smtClean="0"/>
              <a:t>05.11.2025</a:t>
            </a:fld>
            <a:endParaRPr lang="de-DE" dirty="0"/>
          </a:p>
        </p:txBody>
      </p:sp>
      <p:sp>
        <p:nvSpPr>
          <p:cNvPr id="4" name="Fußzeilenplatzhalter 3">
            <a:extLst>
              <a:ext uri="{FF2B5EF4-FFF2-40B4-BE49-F238E27FC236}">
                <a16:creationId xmlns:a16="http://schemas.microsoft.com/office/drawing/2014/main" id="{03334091-E208-3725-749F-0E4BE80F4A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39D9FDE7-D46F-9C74-BBAD-7094CB45E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20E040-408A-48F6-AF74-B73C0EB8A18F}" type="slidenum">
              <a:rPr lang="de-DE" smtClean="0"/>
              <a:t>‹Nr.›</a:t>
            </a:fld>
            <a:endParaRPr lang="de-DE" dirty="0"/>
          </a:p>
        </p:txBody>
      </p:sp>
    </p:spTree>
    <p:extLst>
      <p:ext uri="{BB962C8B-B14F-4D97-AF65-F5344CB8AC3E}">
        <p14:creationId xmlns:p14="http://schemas.microsoft.com/office/powerpoint/2010/main" val="166792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B888C-8FC0-4E39-B41F-AFD30FDD145C}" type="datetimeFigureOut">
              <a:rPr lang="de-DE" smtClean="0"/>
              <a:t>05.11.2025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82169-34C7-43DA-9CB5-8B43F412F065}" type="slidenum">
              <a:rPr lang="de-DE" smtClean="0"/>
              <a:t>‹Nr.›</a:t>
            </a:fld>
            <a:endParaRPr lang="de-DE" dirty="0"/>
          </a:p>
        </p:txBody>
      </p:sp>
    </p:spTree>
    <p:extLst>
      <p:ext uri="{BB962C8B-B14F-4D97-AF65-F5344CB8AC3E}">
        <p14:creationId xmlns:p14="http://schemas.microsoft.com/office/powerpoint/2010/main" val="58934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04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72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74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9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59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83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1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4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38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6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3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5A4D56A-E3E2-460D-9C07-DF35887942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0BE88-7EFE-4B9C-B9CC-A52EEFC64B95}" type="datetime1">
              <a:rPr lang="de-DE" smtClean="0"/>
              <a:t>05.11.2025</a:t>
            </a:fld>
            <a:endParaRPr lang="de-DE" dirty="0"/>
          </a:p>
        </p:txBody>
      </p:sp>
      <p:sp>
        <p:nvSpPr>
          <p:cNvPr id="5" name="Fußzeilenplatzhalter 4">
            <a:extLst>
              <a:ext uri="{FF2B5EF4-FFF2-40B4-BE49-F238E27FC236}">
                <a16:creationId xmlns:a16="http://schemas.microsoft.com/office/drawing/2014/main" id="{37A85105-EDF6-4563-BCDC-A30573413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9F998939-C09C-462A-9CE3-864BF38B75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BD5C9-636A-4F10-B3DA-F2DD8A3BBCDF}" type="slidenum">
              <a:rPr lang="de-DE" smtClean="0"/>
              <a:t>‹Nr.›</a:t>
            </a:fld>
            <a:endParaRPr lang="de-DE" dirty="0"/>
          </a:p>
        </p:txBody>
      </p:sp>
      <p:sp>
        <p:nvSpPr>
          <p:cNvPr id="2" name="Rectangle 3">
            <a:extLst>
              <a:ext uri="{FF2B5EF4-FFF2-40B4-BE49-F238E27FC236}">
                <a16:creationId xmlns:a16="http://schemas.microsoft.com/office/drawing/2014/main" id="{9990F6E9-4864-5793-2C34-3E91CF87C2C9}"/>
              </a:ext>
            </a:extLst>
          </p:cNvPr>
          <p:cNvSpPr/>
          <p:nvPr userDrawn="1"/>
        </p:nvSpPr>
        <p:spPr>
          <a:xfrm>
            <a:off x="0" y="6157519"/>
            <a:ext cx="12192000" cy="700482"/>
          </a:xfrm>
          <a:prstGeom prst="rect">
            <a:avLst/>
          </a:prstGeom>
          <a:solidFill>
            <a:srgbClr val="E5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8" descr="A picture containing cup, coffee cup, porcelain&#10;&#10;Description automatically generated">
            <a:extLst>
              <a:ext uri="{FF2B5EF4-FFF2-40B4-BE49-F238E27FC236}">
                <a16:creationId xmlns:a16="http://schemas.microsoft.com/office/drawing/2014/main" id="{F3C3BAB6-28BF-20FB-FCBC-1CB09DB9F3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1798" y="6328483"/>
            <a:ext cx="676275" cy="396794"/>
          </a:xfrm>
          <a:prstGeom prst="rect">
            <a:avLst/>
          </a:prstGeom>
        </p:spPr>
      </p:pic>
      <p:sp>
        <p:nvSpPr>
          <p:cNvPr id="7" name="TextBox 9">
            <a:extLst>
              <a:ext uri="{FF2B5EF4-FFF2-40B4-BE49-F238E27FC236}">
                <a16:creationId xmlns:a16="http://schemas.microsoft.com/office/drawing/2014/main" id="{EC96EE5A-2F27-563B-E744-210BDCBB7A70}"/>
              </a:ext>
            </a:extLst>
          </p:cNvPr>
          <p:cNvSpPr txBox="1"/>
          <p:nvPr userDrawn="1"/>
        </p:nvSpPr>
        <p:spPr>
          <a:xfrm>
            <a:off x="1171583" y="6403769"/>
            <a:ext cx="1981633" cy="246221"/>
          </a:xfrm>
          <a:prstGeom prst="rect">
            <a:avLst/>
          </a:prstGeom>
          <a:noFill/>
        </p:spPr>
        <p:txBody>
          <a:bodyPr wrap="none" rtlCol="0">
            <a:spAutoFit/>
          </a:bodyPr>
          <a:lstStyle/>
          <a:p>
            <a:r>
              <a:rPr lang="de-DE" sz="1000" b="1" dirty="0">
                <a:solidFill>
                  <a:schemeClr val="accent5">
                    <a:lumMod val="75000"/>
                  </a:schemeClr>
                </a:solidFill>
                <a:latin typeface="Lato" panose="020F0502020204030203" pitchFamily="34" charset="0"/>
              </a:rPr>
              <a:t>Preisverleihung zum Börsencup</a:t>
            </a:r>
            <a:endParaRPr lang="en-US" sz="1000" dirty="0">
              <a:solidFill>
                <a:srgbClr val="0070C0"/>
              </a:solidFill>
              <a:latin typeface="Lato" panose="020F0502020204030203" pitchFamily="34" charset="0"/>
            </a:endParaRPr>
          </a:p>
        </p:txBody>
      </p:sp>
      <p:sp>
        <p:nvSpPr>
          <p:cNvPr id="8" name="Oval 10">
            <a:extLst>
              <a:ext uri="{FF2B5EF4-FFF2-40B4-BE49-F238E27FC236}">
                <a16:creationId xmlns:a16="http://schemas.microsoft.com/office/drawing/2014/main" id="{F120B550-F53F-D85B-96A0-0EC0B73912B7}"/>
              </a:ext>
            </a:extLst>
          </p:cNvPr>
          <p:cNvSpPr/>
          <p:nvPr userDrawn="1"/>
        </p:nvSpPr>
        <p:spPr>
          <a:xfrm>
            <a:off x="11612795" y="6332602"/>
            <a:ext cx="353444" cy="3534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3" descr="Logo, company name&#10;&#10;Description automatically generated">
            <a:extLst>
              <a:ext uri="{FF2B5EF4-FFF2-40B4-BE49-F238E27FC236}">
                <a16:creationId xmlns:a16="http://schemas.microsoft.com/office/drawing/2014/main" id="{163A754A-E399-6C16-6540-510FAB68D0C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9728201" y="0"/>
            <a:ext cx="2463800" cy="541194"/>
          </a:xfrm>
          <a:prstGeom prst="rect">
            <a:avLst/>
          </a:prstGeom>
        </p:spPr>
      </p:pic>
      <p:sp>
        <p:nvSpPr>
          <p:cNvPr id="11" name="Foliennummernplatzhalter 1">
            <a:extLst>
              <a:ext uri="{FF2B5EF4-FFF2-40B4-BE49-F238E27FC236}">
                <a16:creationId xmlns:a16="http://schemas.microsoft.com/office/drawing/2014/main" id="{624131E2-A5BF-F902-0996-517022638580}"/>
              </a:ext>
            </a:extLst>
          </p:cNvPr>
          <p:cNvSpPr txBox="1">
            <a:spLocks/>
          </p:cNvSpPr>
          <p:nvPr userDrawn="1"/>
        </p:nvSpPr>
        <p:spPr>
          <a:xfrm>
            <a:off x="11478122" y="6320254"/>
            <a:ext cx="629653" cy="365125"/>
          </a:xfrm>
          <a:prstGeom prst="rect">
            <a:avLst/>
          </a:prstGeom>
        </p:spPr>
        <p:txBody>
          <a:bodyPr anchor="ctr"/>
          <a:lstStyle>
            <a:defPPr>
              <a:defRPr lang="de-DE"/>
            </a:defPPr>
            <a:lvl1pPr marL="0" algn="l" defTabSz="914400" rtl="0" eaLnBrk="1" latinLnBrk="0" hangingPunct="1">
              <a:defRPr sz="1800" kern="1200">
                <a:solidFill>
                  <a:srgbClr val="0070C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9BD5C9-636A-4F10-B3DA-F2DD8A3BBCDF}" type="slidenum">
              <a:rPr lang="de-DE" sz="1400" smtClean="0"/>
              <a:pPr algn="ctr"/>
              <a:t>‹Nr.›</a:t>
            </a:fld>
            <a:endParaRPr lang="de-DE" sz="1400" dirty="0"/>
          </a:p>
        </p:txBody>
      </p:sp>
      <p:cxnSp>
        <p:nvCxnSpPr>
          <p:cNvPr id="9" name="Gerader Verbinder 8">
            <a:extLst>
              <a:ext uri="{FF2B5EF4-FFF2-40B4-BE49-F238E27FC236}">
                <a16:creationId xmlns:a16="http://schemas.microsoft.com/office/drawing/2014/main" id="{A27E6704-A97E-AB44-2860-0C03AE073ADF}"/>
              </a:ext>
            </a:extLst>
          </p:cNvPr>
          <p:cNvCxnSpPr/>
          <p:nvPr userDrawn="1"/>
        </p:nvCxnSpPr>
        <p:spPr>
          <a:xfrm>
            <a:off x="354563" y="338881"/>
            <a:ext cx="0" cy="57212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50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F2C1E53-FA79-0809-7AE0-FD1CCA0371B1}"/>
              </a:ext>
            </a:extLst>
          </p:cNvPr>
          <p:cNvSpPr txBox="1"/>
          <p:nvPr/>
        </p:nvSpPr>
        <p:spPr>
          <a:xfrm>
            <a:off x="2263863" y="2090172"/>
            <a:ext cx="7026053" cy="2677656"/>
          </a:xfrm>
          <a:prstGeom prst="rect">
            <a:avLst/>
          </a:prstGeom>
          <a:noFill/>
        </p:spPr>
        <p:txBody>
          <a:bodyPr wrap="square" rtlCol="0">
            <a:spAutoFit/>
          </a:bodyPr>
          <a:lstStyle/>
          <a:p>
            <a:pPr marL="171450" indent="-171450">
              <a:buFont typeface="Arial" panose="020B0604020202020204" pitchFamily="34" charset="0"/>
              <a:buChar char="•"/>
            </a:pPr>
            <a:r>
              <a:rPr lang="de-DE" sz="1200" dirty="0"/>
              <a:t>Die Präsentation für Ihre Siegerehrung wird zeitnah nach dem letzten Spieltag angepasst. Hierbei werden die Daten der abgelaufenen Spielrunde (</a:t>
            </a:r>
            <a:r>
              <a:rPr lang="de-DE" sz="1200" dirty="0">
                <a:highlight>
                  <a:srgbClr val="00FFFF"/>
                </a:highlight>
              </a:rPr>
              <a:t>blau markierten Stellen</a:t>
            </a:r>
            <a:r>
              <a:rPr lang="de-DE" sz="1200" dirty="0"/>
              <a:t>) durch ByteWorx befüllt. </a:t>
            </a:r>
          </a:p>
          <a:p>
            <a:pPr marL="171450" indent="-171450">
              <a:buFont typeface="Arial" panose="020B0604020202020204" pitchFamily="34" charset="0"/>
              <a:buChar char="•"/>
            </a:pPr>
            <a:endParaRPr lang="de-DE" sz="1200" dirty="0">
              <a:highlight>
                <a:srgbClr val="FFFF00"/>
              </a:highlight>
            </a:endParaRPr>
          </a:p>
          <a:p>
            <a:pPr marL="171450" indent="-171450">
              <a:buFont typeface="Arial" panose="020B0604020202020204" pitchFamily="34" charset="0"/>
              <a:buChar char="•"/>
            </a:pPr>
            <a:r>
              <a:rPr lang="de-DE" sz="1200" dirty="0">
                <a:highlight>
                  <a:srgbClr val="FFFF00"/>
                </a:highlight>
              </a:rPr>
              <a:t>Die gelb markierten</a:t>
            </a:r>
            <a:r>
              <a:rPr lang="de-DE" sz="1200" dirty="0"/>
              <a:t> Stellen sind von Ihnen als teilnehmendes Institut zu befüllen. Im Footerbereich der entsprechenden Folie finden Sie Hinweisboxen, die Ihnen erläutern, wie Sie an die Daten kommen. Bitte löschen Sie in der Endversion diese Hinweisboxen.</a:t>
            </a:r>
          </a:p>
          <a:p>
            <a:pPr marL="171450" indent="-171450">
              <a:buClr>
                <a:srgbClr val="FF6600"/>
              </a:buClr>
              <a:buFont typeface="Arial" panose="020B0604020202020204" pitchFamily="34" charset="0"/>
              <a:buChar char="•"/>
            </a:pPr>
            <a:endParaRPr lang="de-DE" sz="1200" b="0" i="0" dirty="0">
              <a:solidFill>
                <a:srgbClr val="000000"/>
              </a:solidFill>
              <a:effectLst/>
              <a:latin typeface="Lato" panose="020F0502020204030203" pitchFamily="34" charset="0"/>
            </a:endParaRPr>
          </a:p>
          <a:p>
            <a:pPr marL="171450" indent="-171450">
              <a:buClr>
                <a:srgbClr val="FF6600"/>
              </a:buClr>
              <a:buFont typeface="Arial" panose="020B0604020202020204" pitchFamily="34" charset="0"/>
              <a:buChar char="•"/>
            </a:pPr>
            <a:r>
              <a:rPr lang="de-DE" sz="1200" b="0" i="0" dirty="0">
                <a:solidFill>
                  <a:srgbClr val="000000"/>
                </a:solidFill>
                <a:effectLst/>
                <a:latin typeface="Lato" panose="020F0502020204030203" pitchFamily="34" charset="0"/>
              </a:rPr>
              <a:t>Für den Fall, dass Sie persönliche Namen (von z.B. Gewinner:innen) veröffentlichen wollen, halten Sie bitte unbedingt Ihre institutsindividuellen internen Vorgaben ein! Die Regelungen „Hinweise zum Datenschutz“ (in den Spiel- und Teilnahmebedingungen) regeln diese Punkte zwar, sind jedoch nur als „Fall back“ zu verstehen, falls eine entsprechende interne Abklärung bzw. die Umsetzung vergessen wurde.</a:t>
            </a:r>
          </a:p>
          <a:p>
            <a:pPr marL="171450" indent="-171450">
              <a:buClr>
                <a:srgbClr val="FF6600"/>
              </a:buClr>
              <a:buFont typeface="Arial" panose="020B0604020202020204" pitchFamily="34" charset="0"/>
              <a:buChar char="•"/>
            </a:pPr>
            <a:endParaRPr lang="de-DE" sz="1200" dirty="0">
              <a:solidFill>
                <a:srgbClr val="000000"/>
              </a:solidFill>
              <a:latin typeface="Lato" panose="020F0502020204030203" pitchFamily="34" charset="0"/>
            </a:endParaRPr>
          </a:p>
          <a:p>
            <a:pPr marL="171450" indent="-171450">
              <a:buClr>
                <a:srgbClr val="FF6600"/>
              </a:buClr>
              <a:buFont typeface="Arial" panose="020B0604020202020204" pitchFamily="34" charset="0"/>
              <a:buChar char="•"/>
            </a:pPr>
            <a:r>
              <a:rPr lang="de-DE" sz="1200" dirty="0">
                <a:solidFill>
                  <a:srgbClr val="000000"/>
                </a:solidFill>
                <a:latin typeface="Lato" panose="020F0502020204030203" pitchFamily="34" charset="0"/>
              </a:rPr>
              <a:t>Löschen Sie nach der Bearbeitung diese Seite mit den internen Hinwiesen in Ihrer Endversion</a:t>
            </a:r>
            <a:endParaRPr lang="de-DE" sz="1200" dirty="0"/>
          </a:p>
        </p:txBody>
      </p:sp>
      <p:sp>
        <p:nvSpPr>
          <p:cNvPr id="3" name="Textfeld 2">
            <a:extLst>
              <a:ext uri="{FF2B5EF4-FFF2-40B4-BE49-F238E27FC236}">
                <a16:creationId xmlns:a16="http://schemas.microsoft.com/office/drawing/2014/main" id="{18FB6FEC-C35C-4423-8929-E71045702134}"/>
              </a:ext>
            </a:extLst>
          </p:cNvPr>
          <p:cNvSpPr txBox="1"/>
          <p:nvPr/>
        </p:nvSpPr>
        <p:spPr>
          <a:xfrm>
            <a:off x="373225" y="261256"/>
            <a:ext cx="2813591" cy="461665"/>
          </a:xfrm>
          <a:prstGeom prst="rect">
            <a:avLst/>
          </a:prstGeom>
          <a:noFill/>
        </p:spPr>
        <p:txBody>
          <a:bodyPr wrap="none" rtlCol="0">
            <a:spAutoFit/>
          </a:bodyPr>
          <a:lstStyle/>
          <a:p>
            <a:r>
              <a:rPr lang="de-DE" sz="2400" dirty="0">
                <a:solidFill>
                  <a:srgbClr val="0070C0"/>
                </a:solidFill>
                <a:latin typeface="Montserrat" panose="00000500000000000000" pitchFamily="2" charset="0"/>
              </a:rPr>
              <a:t>Interne Hinweise</a:t>
            </a:r>
            <a:endParaRPr lang="de-DE" sz="1400" dirty="0">
              <a:solidFill>
                <a:srgbClr val="3366CC"/>
              </a:solidFill>
              <a:highlight>
                <a:srgbClr val="FFFF00"/>
              </a:highlight>
              <a:latin typeface="Montserrat" panose="00000500000000000000" pitchFamily="2" charset="0"/>
            </a:endParaRPr>
          </a:p>
        </p:txBody>
      </p:sp>
    </p:spTree>
    <p:extLst>
      <p:ext uri="{BB962C8B-B14F-4D97-AF65-F5344CB8AC3E}">
        <p14:creationId xmlns:p14="http://schemas.microsoft.com/office/powerpoint/2010/main" val="39931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D94FF3E-D109-EEA3-3B0F-CAC1A4F58BA7}"/>
              </a:ext>
            </a:extLst>
          </p:cNvPr>
          <p:cNvSpPr txBox="1"/>
          <p:nvPr/>
        </p:nvSpPr>
        <p:spPr>
          <a:xfrm>
            <a:off x="373225" y="1160157"/>
            <a:ext cx="6096000" cy="307777"/>
          </a:xfrm>
          <a:prstGeom prst="rect">
            <a:avLst/>
          </a:prstGeom>
          <a:noFill/>
        </p:spPr>
        <p:txBody>
          <a:bodyPr wrap="square">
            <a:spAutoFit/>
          </a:bodyPr>
          <a:lstStyle/>
          <a:p>
            <a:pPr>
              <a:spcBef>
                <a:spcPts val="600"/>
              </a:spcBef>
              <a:spcAft>
                <a:spcPts val="600"/>
              </a:spcAft>
            </a:pPr>
            <a:r>
              <a:rPr lang="de-DE" sz="1400" b="1" dirty="0">
                <a:solidFill>
                  <a:srgbClr val="3366CC"/>
                </a:solidFill>
                <a:latin typeface="+mj-lt"/>
              </a:rPr>
              <a:t>Sieger:innen </a:t>
            </a:r>
            <a:r>
              <a:rPr lang="de-DE" sz="1400" b="1" dirty="0">
                <a:solidFill>
                  <a:srgbClr val="3366CC"/>
                </a:solidFill>
                <a:highlight>
                  <a:srgbClr val="FFFF00"/>
                </a:highlight>
                <a:latin typeface="+mj-lt"/>
              </a:rPr>
              <a:t>unserer VR-Bank</a:t>
            </a:r>
          </a:p>
        </p:txBody>
      </p:sp>
      <p:sp>
        <p:nvSpPr>
          <p:cNvPr id="3" name="Textfeld 2">
            <a:extLst>
              <a:ext uri="{FF2B5EF4-FFF2-40B4-BE49-F238E27FC236}">
                <a16:creationId xmlns:a16="http://schemas.microsoft.com/office/drawing/2014/main" id="{08AADBF4-3A85-A6BC-8F3F-A185B31B0D43}"/>
              </a:ext>
            </a:extLst>
          </p:cNvPr>
          <p:cNvSpPr txBox="1"/>
          <p:nvPr/>
        </p:nvSpPr>
        <p:spPr>
          <a:xfrm>
            <a:off x="373225" y="261256"/>
            <a:ext cx="4411785"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Gewinner:innen im </a:t>
            </a:r>
            <a:r>
              <a:rPr lang="de-DE" sz="1400" b="1" dirty="0">
                <a:solidFill>
                  <a:srgbClr val="3366CC"/>
                </a:solidFill>
                <a:latin typeface="Montserrat" panose="00000500000000000000" pitchFamily="2" charset="0"/>
              </a:rPr>
              <a:t>Schüler:innenwettbewerb</a:t>
            </a:r>
          </a:p>
        </p:txBody>
      </p:sp>
      <p:sp>
        <p:nvSpPr>
          <p:cNvPr id="14" name="Rechteck: abgerundete Ecken 13">
            <a:extLst>
              <a:ext uri="{FF2B5EF4-FFF2-40B4-BE49-F238E27FC236}">
                <a16:creationId xmlns:a16="http://schemas.microsoft.com/office/drawing/2014/main" id="{DAF1B21F-06F6-A320-46E1-4617CAE9739F}"/>
              </a:ext>
            </a:extLst>
          </p:cNvPr>
          <p:cNvSpPr/>
          <p:nvPr/>
        </p:nvSpPr>
        <p:spPr>
          <a:xfrm>
            <a:off x="447472" y="1903737"/>
            <a:ext cx="11313268" cy="411896"/>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Herzlichen Glückwunsch!!!</a:t>
            </a:r>
          </a:p>
        </p:txBody>
      </p:sp>
      <p:sp>
        <p:nvSpPr>
          <p:cNvPr id="18" name="Rechteck: abgerundete Ecken 17">
            <a:extLst>
              <a:ext uri="{FF2B5EF4-FFF2-40B4-BE49-F238E27FC236}">
                <a16:creationId xmlns:a16="http://schemas.microsoft.com/office/drawing/2014/main" id="{7F10E4DF-6C2C-DE9D-57B4-2764D8582066}"/>
              </a:ext>
            </a:extLst>
          </p:cNvPr>
          <p:cNvSpPr/>
          <p:nvPr/>
        </p:nvSpPr>
        <p:spPr>
          <a:xfrm>
            <a:off x="447472" y="2751437"/>
            <a:ext cx="3414409" cy="954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abgerundete Ecken 18">
            <a:extLst>
              <a:ext uri="{FF2B5EF4-FFF2-40B4-BE49-F238E27FC236}">
                <a16:creationId xmlns:a16="http://schemas.microsoft.com/office/drawing/2014/main" id="{6228A251-8ED3-83FA-0339-5BCAAFEA0FAA}"/>
              </a:ext>
            </a:extLst>
          </p:cNvPr>
          <p:cNvSpPr/>
          <p:nvPr/>
        </p:nvSpPr>
        <p:spPr>
          <a:xfrm>
            <a:off x="4396901" y="2461097"/>
            <a:ext cx="3414409" cy="12451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abgerundete Ecken 19">
            <a:extLst>
              <a:ext uri="{FF2B5EF4-FFF2-40B4-BE49-F238E27FC236}">
                <a16:creationId xmlns:a16="http://schemas.microsoft.com/office/drawing/2014/main" id="{ABD411CD-B6A0-EDB2-7FCB-10093F23E31B}"/>
              </a:ext>
            </a:extLst>
          </p:cNvPr>
          <p:cNvSpPr/>
          <p:nvPr/>
        </p:nvSpPr>
        <p:spPr>
          <a:xfrm>
            <a:off x="8330119" y="2976662"/>
            <a:ext cx="3414409" cy="7295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B06FA3C5-BAFE-65D5-169D-375EBDCBB6EA}"/>
              </a:ext>
            </a:extLst>
          </p:cNvPr>
          <p:cNvSpPr txBox="1"/>
          <p:nvPr/>
        </p:nvSpPr>
        <p:spPr>
          <a:xfrm>
            <a:off x="4913044" y="3045626"/>
            <a:ext cx="2404824" cy="646331"/>
          </a:xfrm>
          <a:prstGeom prst="rect">
            <a:avLst/>
          </a:prstGeom>
          <a:noFill/>
        </p:spPr>
        <p:txBody>
          <a:bodyPr wrap="none" rtlCol="0">
            <a:spAutoFit/>
          </a:bodyPr>
          <a:lstStyle/>
          <a:p>
            <a:pPr algn="ctr"/>
            <a:r>
              <a:rPr lang="de-DE" b="1" dirty="0">
                <a:solidFill>
                  <a:schemeClr val="bg1"/>
                </a:solidFill>
              </a:rPr>
              <a:t>1. Platz</a:t>
            </a:r>
            <a:endParaRPr lang="de-DE" dirty="0">
              <a:solidFill>
                <a:schemeClr val="bg1"/>
              </a:solidFill>
            </a:endParaRPr>
          </a:p>
          <a:p>
            <a:pPr algn="ctr"/>
            <a:r>
              <a:rPr lang="de-DE" dirty="0">
                <a:solidFill>
                  <a:schemeClr val="bg1"/>
                </a:solidFill>
                <a:highlight>
                  <a:srgbClr val="FFFF00"/>
                </a:highlight>
              </a:rPr>
              <a:t>??? Euro </a:t>
            </a:r>
            <a:r>
              <a:rPr lang="de-DE" dirty="0">
                <a:solidFill>
                  <a:schemeClr val="bg1"/>
                </a:solidFill>
              </a:rPr>
              <a:t>für das Team</a:t>
            </a:r>
          </a:p>
        </p:txBody>
      </p:sp>
      <p:sp>
        <p:nvSpPr>
          <p:cNvPr id="22" name="Textfeld 21">
            <a:extLst>
              <a:ext uri="{FF2B5EF4-FFF2-40B4-BE49-F238E27FC236}">
                <a16:creationId xmlns:a16="http://schemas.microsoft.com/office/drawing/2014/main" id="{9C9198E9-80D0-7B02-9FB0-EFA2A0533E9B}"/>
              </a:ext>
            </a:extLst>
          </p:cNvPr>
          <p:cNvSpPr txBox="1"/>
          <p:nvPr/>
        </p:nvSpPr>
        <p:spPr>
          <a:xfrm>
            <a:off x="954916" y="3054648"/>
            <a:ext cx="2404824" cy="646331"/>
          </a:xfrm>
          <a:prstGeom prst="rect">
            <a:avLst/>
          </a:prstGeom>
          <a:noFill/>
        </p:spPr>
        <p:txBody>
          <a:bodyPr wrap="none" rtlCol="0">
            <a:spAutoFit/>
          </a:bodyPr>
          <a:lstStyle/>
          <a:p>
            <a:pPr algn="ctr"/>
            <a:r>
              <a:rPr lang="de-DE" b="1" dirty="0">
                <a:solidFill>
                  <a:schemeClr val="bg1"/>
                </a:solidFill>
              </a:rPr>
              <a:t>2. Platz</a:t>
            </a:r>
            <a:endParaRPr lang="de-DE" dirty="0">
              <a:solidFill>
                <a:schemeClr val="bg1"/>
              </a:solidFill>
            </a:endParaRPr>
          </a:p>
          <a:p>
            <a:pPr algn="ctr"/>
            <a:r>
              <a:rPr lang="de-DE" dirty="0">
                <a:solidFill>
                  <a:schemeClr val="bg1"/>
                </a:solidFill>
                <a:highlight>
                  <a:srgbClr val="FFFF00"/>
                </a:highlight>
              </a:rPr>
              <a:t>??? Euro</a:t>
            </a:r>
            <a:r>
              <a:rPr lang="de-DE" dirty="0">
                <a:solidFill>
                  <a:schemeClr val="bg1"/>
                </a:solidFill>
              </a:rPr>
              <a:t> für das Team</a:t>
            </a:r>
          </a:p>
        </p:txBody>
      </p:sp>
      <p:sp>
        <p:nvSpPr>
          <p:cNvPr id="23" name="Textfeld 22">
            <a:extLst>
              <a:ext uri="{FF2B5EF4-FFF2-40B4-BE49-F238E27FC236}">
                <a16:creationId xmlns:a16="http://schemas.microsoft.com/office/drawing/2014/main" id="{CCEA804A-FCCC-F04D-5E93-45F86D957491}"/>
              </a:ext>
            </a:extLst>
          </p:cNvPr>
          <p:cNvSpPr txBox="1"/>
          <p:nvPr/>
        </p:nvSpPr>
        <p:spPr>
          <a:xfrm>
            <a:off x="8831517" y="3059905"/>
            <a:ext cx="2404824" cy="646331"/>
          </a:xfrm>
          <a:prstGeom prst="rect">
            <a:avLst/>
          </a:prstGeom>
          <a:noFill/>
        </p:spPr>
        <p:txBody>
          <a:bodyPr wrap="none" rtlCol="0">
            <a:spAutoFit/>
          </a:bodyPr>
          <a:lstStyle/>
          <a:p>
            <a:pPr algn="ctr"/>
            <a:r>
              <a:rPr lang="de-DE" b="1" dirty="0">
                <a:solidFill>
                  <a:schemeClr val="bg1"/>
                </a:solidFill>
              </a:rPr>
              <a:t>3. Platz</a:t>
            </a:r>
            <a:endParaRPr lang="de-DE" dirty="0">
              <a:solidFill>
                <a:schemeClr val="bg1"/>
              </a:solidFill>
            </a:endParaRPr>
          </a:p>
          <a:p>
            <a:pPr algn="ctr"/>
            <a:r>
              <a:rPr lang="de-DE" dirty="0">
                <a:solidFill>
                  <a:schemeClr val="bg1"/>
                </a:solidFill>
                <a:highlight>
                  <a:srgbClr val="FFFF00"/>
                </a:highlight>
              </a:rPr>
              <a:t>??? Euro </a:t>
            </a:r>
            <a:r>
              <a:rPr lang="de-DE" dirty="0">
                <a:solidFill>
                  <a:schemeClr val="bg1"/>
                </a:solidFill>
              </a:rPr>
              <a:t>für das Team</a:t>
            </a:r>
          </a:p>
        </p:txBody>
      </p:sp>
      <p:pic>
        <p:nvPicPr>
          <p:cNvPr id="26" name="Grafik 25">
            <a:extLst>
              <a:ext uri="{FF2B5EF4-FFF2-40B4-BE49-F238E27FC236}">
                <a16:creationId xmlns:a16="http://schemas.microsoft.com/office/drawing/2014/main" id="{FF03E2A3-BFC1-92F6-BF70-D7AEF57EE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00" y="209922"/>
            <a:ext cx="1908507" cy="1446333"/>
          </a:xfrm>
          <a:prstGeom prst="rect">
            <a:avLst/>
          </a:prstGeom>
        </p:spPr>
      </p:pic>
      <p:sp>
        <p:nvSpPr>
          <p:cNvPr id="27" name="Textfeld 26">
            <a:extLst>
              <a:ext uri="{FF2B5EF4-FFF2-40B4-BE49-F238E27FC236}">
                <a16:creationId xmlns:a16="http://schemas.microsoft.com/office/drawing/2014/main" id="{14CE14F4-E60C-BDEB-4D2B-736DF90DFC4A}"/>
              </a:ext>
            </a:extLst>
          </p:cNvPr>
          <p:cNvSpPr txBox="1"/>
          <p:nvPr/>
        </p:nvSpPr>
        <p:spPr>
          <a:xfrm>
            <a:off x="3752431" y="6119336"/>
            <a:ext cx="6792350" cy="738664"/>
          </a:xfrm>
          <a:prstGeom prst="rect">
            <a:avLst/>
          </a:prstGeom>
          <a:noFill/>
          <a:ln>
            <a:solidFill>
              <a:srgbClr val="FF0000"/>
            </a:solidFill>
          </a:ln>
        </p:spPr>
        <p:txBody>
          <a:bodyPr wrap="square" rtlCol="0">
            <a:spAutoFit/>
          </a:bodyPr>
          <a:lstStyle/>
          <a:p>
            <a:r>
              <a:rPr lang="de-DE" sz="1200" dirty="0"/>
              <a:t>Hinweisbox</a:t>
            </a:r>
          </a:p>
          <a:p>
            <a:r>
              <a:rPr lang="de-DE" sz="1000" dirty="0"/>
              <a:t>Fügen Sie in die blauen Boxen die Gewinne ein. </a:t>
            </a:r>
          </a:p>
          <a:p>
            <a:r>
              <a:rPr lang="de-DE" sz="1000" dirty="0"/>
              <a:t>Ergänzen Sie die Namen der Teammitglieder, die zugehörige Schule und die Depotperformance.</a:t>
            </a:r>
          </a:p>
          <a:p>
            <a:r>
              <a:rPr lang="de-DE" sz="1000" dirty="0"/>
              <a:t>(nach Bearbeitung diese Hinweisbox bitte löschen) </a:t>
            </a:r>
          </a:p>
        </p:txBody>
      </p:sp>
      <p:sp>
        <p:nvSpPr>
          <p:cNvPr id="28" name="Textplatzhalter 5">
            <a:extLst>
              <a:ext uri="{FF2B5EF4-FFF2-40B4-BE49-F238E27FC236}">
                <a16:creationId xmlns:a16="http://schemas.microsoft.com/office/drawing/2014/main" id="{DB914F01-34A9-DBC8-1903-CBDB39AA3DCE}"/>
              </a:ext>
            </a:extLst>
          </p:cNvPr>
          <p:cNvSpPr txBox="1">
            <a:spLocks/>
          </p:cNvSpPr>
          <p:nvPr/>
        </p:nvSpPr>
        <p:spPr bwMode="gray">
          <a:xfrm>
            <a:off x="5034791"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+ 9,27%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
        <p:nvSpPr>
          <p:cNvPr id="29" name="Textplatzhalter 5">
            <a:extLst>
              <a:ext uri="{FF2B5EF4-FFF2-40B4-BE49-F238E27FC236}">
                <a16:creationId xmlns:a16="http://schemas.microsoft.com/office/drawing/2014/main" id="{FA18153F-58EB-C0FF-EF59-E1A1A676C1FE}"/>
              </a:ext>
            </a:extLst>
          </p:cNvPr>
          <p:cNvSpPr txBox="1">
            <a:spLocks/>
          </p:cNvSpPr>
          <p:nvPr/>
        </p:nvSpPr>
        <p:spPr bwMode="gray">
          <a:xfrm>
            <a:off x="1079438"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+ 7,27%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
        <p:nvSpPr>
          <p:cNvPr id="30" name="Textplatzhalter 5">
            <a:extLst>
              <a:ext uri="{FF2B5EF4-FFF2-40B4-BE49-F238E27FC236}">
                <a16:creationId xmlns:a16="http://schemas.microsoft.com/office/drawing/2014/main" id="{B9DE5246-3F2F-F867-53EE-3D3041C447D2}"/>
              </a:ext>
            </a:extLst>
          </p:cNvPr>
          <p:cNvSpPr txBox="1">
            <a:spLocks/>
          </p:cNvSpPr>
          <p:nvPr/>
        </p:nvSpPr>
        <p:spPr bwMode="gray">
          <a:xfrm>
            <a:off x="8962992"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+ 4,27%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Tree>
    <p:extLst>
      <p:ext uri="{BB962C8B-B14F-4D97-AF65-F5344CB8AC3E}">
        <p14:creationId xmlns:p14="http://schemas.microsoft.com/office/powerpoint/2010/main" val="46580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77F26AD-57B0-92C8-D5FC-531D5C38A569}"/>
              </a:ext>
            </a:extLst>
          </p:cNvPr>
          <p:cNvSpPr txBox="1"/>
          <p:nvPr/>
        </p:nvSpPr>
        <p:spPr>
          <a:xfrm>
            <a:off x="373225" y="261256"/>
            <a:ext cx="5208477"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Gewinner:innen im Wettbewerb für </a:t>
            </a:r>
            <a:r>
              <a:rPr lang="de-DE" sz="1400" b="1" dirty="0">
                <a:solidFill>
                  <a:srgbClr val="3366CC"/>
                </a:solidFill>
                <a:latin typeface="Montserrat" panose="00000500000000000000" pitchFamily="2" charset="0"/>
              </a:rPr>
              <a:t>VR-Banken-Azubis</a:t>
            </a:r>
          </a:p>
        </p:txBody>
      </p:sp>
      <p:sp>
        <p:nvSpPr>
          <p:cNvPr id="6" name="Textfeld 5">
            <a:extLst>
              <a:ext uri="{FF2B5EF4-FFF2-40B4-BE49-F238E27FC236}">
                <a16:creationId xmlns:a16="http://schemas.microsoft.com/office/drawing/2014/main" id="{7EC20A0F-25C3-9BD2-33B6-6789D7F6CFEE}"/>
              </a:ext>
            </a:extLst>
          </p:cNvPr>
          <p:cNvSpPr txBox="1"/>
          <p:nvPr/>
        </p:nvSpPr>
        <p:spPr>
          <a:xfrm>
            <a:off x="373225" y="1513499"/>
            <a:ext cx="6096000" cy="3200876"/>
          </a:xfrm>
          <a:prstGeom prst="rect">
            <a:avLst/>
          </a:prstGeom>
          <a:noFill/>
        </p:spPr>
        <p:txBody>
          <a:bodyPr wrap="square">
            <a:spAutoFit/>
          </a:bodyPr>
          <a:lstStyle/>
          <a:p>
            <a:pPr>
              <a:spcBef>
                <a:spcPts val="600"/>
              </a:spcBef>
              <a:spcAft>
                <a:spcPts val="600"/>
              </a:spcAft>
            </a:pPr>
            <a:r>
              <a:rPr lang="de-DE" sz="1400" b="1" dirty="0">
                <a:solidFill>
                  <a:srgbClr val="3366CC"/>
                </a:solidFill>
                <a:latin typeface="+mj-lt"/>
              </a:rPr>
              <a:t>Börsencup gesamt</a:t>
            </a:r>
            <a:endParaRPr lang="de-DE" sz="1400" dirty="0"/>
          </a:p>
          <a:p>
            <a:pPr>
              <a:spcBef>
                <a:spcPts val="600"/>
              </a:spcBef>
              <a:spcAft>
                <a:spcPts val="600"/>
              </a:spcAft>
            </a:pPr>
            <a:r>
              <a:rPr lang="de-DE" sz="1200" dirty="0">
                <a:latin typeface="+mj-lt"/>
              </a:rPr>
              <a:t>Anzahlt Accounts mit mind. einem aktiven Team: </a:t>
            </a:r>
            <a:r>
              <a:rPr lang="de-DE" sz="1200" dirty="0">
                <a:highlight>
                  <a:srgbClr val="00FFFF"/>
                </a:highlight>
                <a:latin typeface="+mj-lt"/>
              </a:rPr>
              <a:t>20</a:t>
            </a:r>
            <a:r>
              <a:rPr lang="de-DE" sz="1200" dirty="0">
                <a:latin typeface="+mj-lt"/>
              </a:rPr>
              <a:t> </a:t>
            </a:r>
          </a:p>
          <a:p>
            <a:pPr>
              <a:spcBef>
                <a:spcPts val="600"/>
              </a:spcBef>
              <a:spcAft>
                <a:spcPts val="600"/>
              </a:spcAft>
            </a:pPr>
            <a:r>
              <a:rPr lang="de-DE" sz="1400" b="1" dirty="0">
                <a:solidFill>
                  <a:srgbClr val="3366CC"/>
                </a:solidFill>
                <a:latin typeface="+mj-lt"/>
              </a:rPr>
              <a:t>Bundessieger</a:t>
            </a:r>
            <a:endParaRPr lang="de-DE" sz="1400" dirty="0"/>
          </a:p>
          <a:p>
            <a:pPr>
              <a:spcBef>
                <a:spcPts val="600"/>
              </a:spcBef>
              <a:spcAft>
                <a:spcPts val="600"/>
              </a:spcAft>
            </a:pPr>
            <a:r>
              <a:rPr lang="de-DE" sz="1400" b="1" dirty="0">
                <a:solidFill>
                  <a:srgbClr val="FF6600"/>
                </a:solidFill>
                <a:latin typeface="+mj-lt"/>
              </a:rPr>
              <a:t>Depotgesamtwert</a:t>
            </a:r>
          </a:p>
          <a:p>
            <a:pPr>
              <a:spcBef>
                <a:spcPts val="600"/>
              </a:spcBef>
              <a:spcAft>
                <a:spcPts val="600"/>
              </a:spcAft>
            </a:pPr>
            <a:r>
              <a:rPr lang="de-DE" sz="1400" b="1" dirty="0">
                <a:solidFill>
                  <a:srgbClr val="FF6600"/>
                </a:solidFill>
                <a:latin typeface="+mj-lt"/>
              </a:rPr>
              <a:t>Platz 1: </a:t>
            </a:r>
            <a:r>
              <a:rPr lang="de-DE" sz="1200" b="1" dirty="0">
                <a:highlight>
                  <a:srgbClr val="00FFFF"/>
                </a:highlight>
                <a:latin typeface="+mj-lt"/>
              </a:rPr>
              <a:t>Teamname1 120.00 Euro </a:t>
            </a:r>
            <a:r>
              <a:rPr lang="de-DE" sz="1200" dirty="0">
                <a:highlight>
                  <a:srgbClr val="00FFFF"/>
                </a:highlight>
                <a:latin typeface="+mj-lt"/>
              </a:rPr>
              <a:t>( VR-Bank </a:t>
            </a:r>
            <a:r>
              <a:rPr lang="de-DE" sz="1200" dirty="0">
                <a:latin typeface="+mj-lt"/>
              </a:rPr>
              <a:t>/ Teamgewinn: 500,- Euro)</a:t>
            </a:r>
          </a:p>
          <a:p>
            <a:pPr>
              <a:spcBef>
                <a:spcPts val="600"/>
              </a:spcBef>
              <a:spcAft>
                <a:spcPts val="600"/>
              </a:spcAft>
            </a:pPr>
            <a:r>
              <a:rPr lang="de-DE" sz="1400" b="1" dirty="0">
                <a:solidFill>
                  <a:srgbClr val="FF6600"/>
                </a:solidFill>
                <a:latin typeface="+mj-lt"/>
              </a:rPr>
              <a:t>Platz 2: </a:t>
            </a:r>
            <a:r>
              <a:rPr lang="de-DE" sz="1200" b="1" dirty="0">
                <a:highlight>
                  <a:srgbClr val="00FFFF"/>
                </a:highlight>
                <a:latin typeface="+mj-lt"/>
              </a:rPr>
              <a:t>Teamname1 115.00 Euro </a:t>
            </a:r>
            <a:r>
              <a:rPr lang="de-DE" sz="1200" dirty="0">
                <a:highlight>
                  <a:srgbClr val="00FFFF"/>
                </a:highlight>
                <a:latin typeface="+mj-lt"/>
              </a:rPr>
              <a:t>( VR-Bank </a:t>
            </a:r>
            <a:r>
              <a:rPr lang="de-DE" sz="1200" dirty="0">
                <a:latin typeface="+mj-lt"/>
              </a:rPr>
              <a:t>/ Teamgewinn: 300,- Euro)</a:t>
            </a:r>
          </a:p>
          <a:p>
            <a:pPr>
              <a:spcBef>
                <a:spcPts val="600"/>
              </a:spcBef>
              <a:spcAft>
                <a:spcPts val="600"/>
              </a:spcAft>
            </a:pPr>
            <a:r>
              <a:rPr lang="de-DE" sz="1400" b="1" dirty="0">
                <a:solidFill>
                  <a:srgbClr val="FF6600"/>
                </a:solidFill>
                <a:latin typeface="+mj-lt"/>
              </a:rPr>
              <a:t>Platz 3: </a:t>
            </a:r>
            <a:r>
              <a:rPr lang="de-DE" sz="1200" b="1" dirty="0">
                <a:highlight>
                  <a:srgbClr val="00FFFF"/>
                </a:highlight>
                <a:latin typeface="+mj-lt"/>
              </a:rPr>
              <a:t>Teamname1 110.00 Euro </a:t>
            </a:r>
            <a:r>
              <a:rPr lang="de-DE" sz="1200" dirty="0">
                <a:highlight>
                  <a:srgbClr val="00FFFF"/>
                </a:highlight>
                <a:latin typeface="+mj-lt"/>
              </a:rPr>
              <a:t>( VR-Bank </a:t>
            </a:r>
            <a:r>
              <a:rPr lang="de-DE" sz="1200" dirty="0">
                <a:latin typeface="+mj-lt"/>
              </a:rPr>
              <a:t>/ Teamgewinn: 150,- Euro)</a:t>
            </a:r>
            <a:endParaRPr lang="de-DE" sz="1400" b="1" dirty="0">
              <a:solidFill>
                <a:srgbClr val="FF6600"/>
              </a:solidFill>
              <a:latin typeface="+mj-lt"/>
            </a:endParaRPr>
          </a:p>
          <a:p>
            <a:pPr>
              <a:spcBef>
                <a:spcPts val="600"/>
              </a:spcBef>
              <a:spcAft>
                <a:spcPts val="600"/>
              </a:spcAft>
            </a:pPr>
            <a:r>
              <a:rPr lang="de-DE" sz="1400" b="1" dirty="0">
                <a:solidFill>
                  <a:srgbClr val="FF6600"/>
                </a:solidFill>
                <a:latin typeface="+mj-lt"/>
              </a:rPr>
              <a:t>Nachhaltiger Ertrag (Zusatzpreis)</a:t>
            </a:r>
          </a:p>
          <a:p>
            <a:pPr>
              <a:spcBef>
                <a:spcPts val="600"/>
              </a:spcBef>
              <a:spcAft>
                <a:spcPts val="600"/>
              </a:spcAft>
            </a:pPr>
            <a:r>
              <a:rPr lang="de-DE" sz="1200" b="1" dirty="0">
                <a:highlight>
                  <a:srgbClr val="00FFFF"/>
                </a:highlight>
                <a:latin typeface="+mj-lt"/>
              </a:rPr>
              <a:t>Teamname1 1.200 Euro nachhaltiger Ertrag </a:t>
            </a:r>
            <a:r>
              <a:rPr lang="de-DE" sz="1200" dirty="0">
                <a:highlight>
                  <a:srgbClr val="00FFFF"/>
                </a:highlight>
                <a:latin typeface="+mj-lt"/>
              </a:rPr>
              <a:t>( VR-Bank </a:t>
            </a:r>
            <a:r>
              <a:rPr lang="de-DE" sz="1200" dirty="0">
                <a:latin typeface="+mj-lt"/>
              </a:rPr>
              <a:t>/ Teamgewinn: 300,- Euro)</a:t>
            </a:r>
            <a:endParaRPr lang="de-DE" sz="1200" dirty="0"/>
          </a:p>
        </p:txBody>
      </p:sp>
      <p:pic>
        <p:nvPicPr>
          <p:cNvPr id="4" name="Grafik 3">
            <a:extLst>
              <a:ext uri="{FF2B5EF4-FFF2-40B4-BE49-F238E27FC236}">
                <a16:creationId xmlns:a16="http://schemas.microsoft.com/office/drawing/2014/main" id="{C1F9CB31-5408-9150-EDBD-1C279A1E340B}"/>
              </a:ext>
            </a:extLst>
          </p:cNvPr>
          <p:cNvPicPr>
            <a:picLocks noChangeAspect="1"/>
          </p:cNvPicPr>
          <p:nvPr/>
        </p:nvPicPr>
        <p:blipFill rotWithShape="1">
          <a:blip r:embed="rId2">
            <a:extLst>
              <a:ext uri="{28A0092B-C50C-407E-A947-70E740481C1C}">
                <a14:useLocalDpi xmlns:a14="http://schemas.microsoft.com/office/drawing/2010/main" val="0"/>
              </a:ext>
            </a:extLst>
          </a:blip>
          <a:srcRect l="7024" t="16949" r="11676" b="13641"/>
          <a:stretch/>
        </p:blipFill>
        <p:spPr>
          <a:xfrm>
            <a:off x="6975472" y="1941502"/>
            <a:ext cx="3744686" cy="3197051"/>
          </a:xfrm>
          <a:prstGeom prst="rect">
            <a:avLst/>
          </a:prstGeom>
        </p:spPr>
      </p:pic>
      <p:pic>
        <p:nvPicPr>
          <p:cNvPr id="7" name="Grafik 6">
            <a:extLst>
              <a:ext uri="{FF2B5EF4-FFF2-40B4-BE49-F238E27FC236}">
                <a16:creationId xmlns:a16="http://schemas.microsoft.com/office/drawing/2014/main" id="{666C7205-311C-1A7C-E226-33F5009A7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257" y="4061580"/>
            <a:ext cx="639678" cy="319839"/>
          </a:xfrm>
          <a:prstGeom prst="rect">
            <a:avLst/>
          </a:prstGeom>
        </p:spPr>
      </p:pic>
      <p:sp>
        <p:nvSpPr>
          <p:cNvPr id="2" name="Rechteck: abgerundete Ecken 1">
            <a:extLst>
              <a:ext uri="{FF2B5EF4-FFF2-40B4-BE49-F238E27FC236}">
                <a16:creationId xmlns:a16="http://schemas.microsoft.com/office/drawing/2014/main" id="{404CE2A7-9EB2-D58E-5C8B-464C9F9F654E}"/>
              </a:ext>
            </a:extLst>
          </p:cNvPr>
          <p:cNvSpPr/>
          <p:nvPr/>
        </p:nvSpPr>
        <p:spPr>
          <a:xfrm>
            <a:off x="462898" y="5138553"/>
            <a:ext cx="4940028" cy="411896"/>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Herzlichen Glückwunsch!!!</a:t>
            </a:r>
          </a:p>
        </p:txBody>
      </p:sp>
    </p:spTree>
    <p:extLst>
      <p:ext uri="{BB962C8B-B14F-4D97-AF65-F5344CB8AC3E}">
        <p14:creationId xmlns:p14="http://schemas.microsoft.com/office/powerpoint/2010/main" val="22786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840E0B5-6121-E914-4CF2-8343A7E828D8}"/>
              </a:ext>
            </a:extLst>
          </p:cNvPr>
          <p:cNvSpPr txBox="1"/>
          <p:nvPr/>
        </p:nvSpPr>
        <p:spPr>
          <a:xfrm>
            <a:off x="373225" y="261256"/>
            <a:ext cx="5208477"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Gewinner:innen im Wettbewerb für </a:t>
            </a:r>
            <a:r>
              <a:rPr lang="de-DE" sz="1400" b="1" dirty="0">
                <a:solidFill>
                  <a:srgbClr val="3366CC"/>
                </a:solidFill>
                <a:latin typeface="Montserrat" panose="00000500000000000000" pitchFamily="2" charset="0"/>
              </a:rPr>
              <a:t>VR-Banken-Azubis</a:t>
            </a:r>
          </a:p>
        </p:txBody>
      </p:sp>
      <p:sp>
        <p:nvSpPr>
          <p:cNvPr id="3" name="Textplatzhalter 5">
            <a:extLst>
              <a:ext uri="{FF2B5EF4-FFF2-40B4-BE49-F238E27FC236}">
                <a16:creationId xmlns:a16="http://schemas.microsoft.com/office/drawing/2014/main" id="{465143CC-3B74-363B-2282-4D3D703A4678}"/>
              </a:ext>
            </a:extLst>
          </p:cNvPr>
          <p:cNvSpPr txBox="1">
            <a:spLocks/>
          </p:cNvSpPr>
          <p:nvPr/>
        </p:nvSpPr>
        <p:spPr bwMode="gray">
          <a:xfrm>
            <a:off x="5034791"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+ 9,27%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
        <p:nvSpPr>
          <p:cNvPr id="4" name="Rechteck: abgerundete Ecken 3">
            <a:extLst>
              <a:ext uri="{FF2B5EF4-FFF2-40B4-BE49-F238E27FC236}">
                <a16:creationId xmlns:a16="http://schemas.microsoft.com/office/drawing/2014/main" id="{EA499CB7-3DFA-09E4-EB31-B36A08D0C4F6}"/>
              </a:ext>
            </a:extLst>
          </p:cNvPr>
          <p:cNvSpPr/>
          <p:nvPr/>
        </p:nvSpPr>
        <p:spPr>
          <a:xfrm>
            <a:off x="447472" y="1903737"/>
            <a:ext cx="11313268" cy="411896"/>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Herzlichen Glückwunsch!!!</a:t>
            </a:r>
          </a:p>
        </p:txBody>
      </p:sp>
      <p:sp>
        <p:nvSpPr>
          <p:cNvPr id="5" name="Rechteck: abgerundete Ecken 4">
            <a:extLst>
              <a:ext uri="{FF2B5EF4-FFF2-40B4-BE49-F238E27FC236}">
                <a16:creationId xmlns:a16="http://schemas.microsoft.com/office/drawing/2014/main" id="{EBFC6533-02DA-A1EE-01CD-62AABDC89C61}"/>
              </a:ext>
            </a:extLst>
          </p:cNvPr>
          <p:cNvSpPr/>
          <p:nvPr/>
        </p:nvSpPr>
        <p:spPr>
          <a:xfrm>
            <a:off x="447472" y="2751437"/>
            <a:ext cx="3414409" cy="954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abgerundete Ecken 5">
            <a:extLst>
              <a:ext uri="{FF2B5EF4-FFF2-40B4-BE49-F238E27FC236}">
                <a16:creationId xmlns:a16="http://schemas.microsoft.com/office/drawing/2014/main" id="{2291C9D9-21CE-EABF-CE95-70A0B56EC755}"/>
              </a:ext>
            </a:extLst>
          </p:cNvPr>
          <p:cNvSpPr/>
          <p:nvPr/>
        </p:nvSpPr>
        <p:spPr>
          <a:xfrm>
            <a:off x="4396901" y="2461097"/>
            <a:ext cx="3414409" cy="12451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840AE506-4852-14BA-3CF7-97341CB74864}"/>
              </a:ext>
            </a:extLst>
          </p:cNvPr>
          <p:cNvSpPr/>
          <p:nvPr/>
        </p:nvSpPr>
        <p:spPr>
          <a:xfrm>
            <a:off x="8330119" y="2976662"/>
            <a:ext cx="3414409" cy="7295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9C7E3D95-65E0-66CC-38C6-27169F7FA403}"/>
              </a:ext>
            </a:extLst>
          </p:cNvPr>
          <p:cNvSpPr txBox="1"/>
          <p:nvPr/>
        </p:nvSpPr>
        <p:spPr>
          <a:xfrm>
            <a:off x="4913044" y="3045626"/>
            <a:ext cx="2404824" cy="646331"/>
          </a:xfrm>
          <a:prstGeom prst="rect">
            <a:avLst/>
          </a:prstGeom>
          <a:noFill/>
        </p:spPr>
        <p:txBody>
          <a:bodyPr wrap="none" rtlCol="0">
            <a:spAutoFit/>
          </a:bodyPr>
          <a:lstStyle/>
          <a:p>
            <a:pPr algn="ctr"/>
            <a:r>
              <a:rPr lang="de-DE" b="1" dirty="0">
                <a:solidFill>
                  <a:schemeClr val="bg1"/>
                </a:solidFill>
              </a:rPr>
              <a:t>1. Platz</a:t>
            </a:r>
            <a:endParaRPr lang="de-DE" dirty="0">
              <a:solidFill>
                <a:schemeClr val="bg1"/>
              </a:solidFill>
            </a:endParaRPr>
          </a:p>
          <a:p>
            <a:pPr algn="ctr"/>
            <a:r>
              <a:rPr lang="de-DE" dirty="0">
                <a:solidFill>
                  <a:schemeClr val="bg1"/>
                </a:solidFill>
                <a:highlight>
                  <a:srgbClr val="FFFF00"/>
                </a:highlight>
              </a:rPr>
              <a:t>??? Euro </a:t>
            </a:r>
            <a:r>
              <a:rPr lang="de-DE" dirty="0">
                <a:solidFill>
                  <a:schemeClr val="bg1"/>
                </a:solidFill>
              </a:rPr>
              <a:t>für das Team</a:t>
            </a:r>
          </a:p>
        </p:txBody>
      </p:sp>
      <p:sp>
        <p:nvSpPr>
          <p:cNvPr id="9" name="Textfeld 8">
            <a:extLst>
              <a:ext uri="{FF2B5EF4-FFF2-40B4-BE49-F238E27FC236}">
                <a16:creationId xmlns:a16="http://schemas.microsoft.com/office/drawing/2014/main" id="{7AC3739A-8297-AEBD-2B1E-739C8B5393A3}"/>
              </a:ext>
            </a:extLst>
          </p:cNvPr>
          <p:cNvSpPr txBox="1"/>
          <p:nvPr/>
        </p:nvSpPr>
        <p:spPr>
          <a:xfrm>
            <a:off x="954916" y="3054648"/>
            <a:ext cx="2404824" cy="646331"/>
          </a:xfrm>
          <a:prstGeom prst="rect">
            <a:avLst/>
          </a:prstGeom>
          <a:noFill/>
        </p:spPr>
        <p:txBody>
          <a:bodyPr wrap="none" rtlCol="0">
            <a:spAutoFit/>
          </a:bodyPr>
          <a:lstStyle/>
          <a:p>
            <a:pPr algn="ctr"/>
            <a:r>
              <a:rPr lang="de-DE" b="1" dirty="0">
                <a:solidFill>
                  <a:schemeClr val="bg1"/>
                </a:solidFill>
              </a:rPr>
              <a:t>2. Platz</a:t>
            </a:r>
            <a:endParaRPr lang="de-DE" dirty="0">
              <a:solidFill>
                <a:schemeClr val="bg1"/>
              </a:solidFill>
            </a:endParaRPr>
          </a:p>
          <a:p>
            <a:pPr algn="ctr"/>
            <a:r>
              <a:rPr lang="de-DE" dirty="0">
                <a:solidFill>
                  <a:schemeClr val="bg1"/>
                </a:solidFill>
                <a:highlight>
                  <a:srgbClr val="FFFF00"/>
                </a:highlight>
              </a:rPr>
              <a:t>??? Euro</a:t>
            </a:r>
            <a:r>
              <a:rPr lang="de-DE" dirty="0">
                <a:solidFill>
                  <a:schemeClr val="bg1"/>
                </a:solidFill>
              </a:rPr>
              <a:t> für das Team</a:t>
            </a:r>
          </a:p>
        </p:txBody>
      </p:sp>
      <p:sp>
        <p:nvSpPr>
          <p:cNvPr id="10" name="Textfeld 9">
            <a:extLst>
              <a:ext uri="{FF2B5EF4-FFF2-40B4-BE49-F238E27FC236}">
                <a16:creationId xmlns:a16="http://schemas.microsoft.com/office/drawing/2014/main" id="{5E6450F0-B286-AC93-C6EA-10B2E53A1A4A}"/>
              </a:ext>
            </a:extLst>
          </p:cNvPr>
          <p:cNvSpPr txBox="1"/>
          <p:nvPr/>
        </p:nvSpPr>
        <p:spPr>
          <a:xfrm>
            <a:off x="8831517" y="3059905"/>
            <a:ext cx="2404824" cy="646331"/>
          </a:xfrm>
          <a:prstGeom prst="rect">
            <a:avLst/>
          </a:prstGeom>
          <a:noFill/>
        </p:spPr>
        <p:txBody>
          <a:bodyPr wrap="none" rtlCol="0">
            <a:spAutoFit/>
          </a:bodyPr>
          <a:lstStyle/>
          <a:p>
            <a:pPr algn="ctr"/>
            <a:r>
              <a:rPr lang="de-DE" b="1" dirty="0">
                <a:solidFill>
                  <a:schemeClr val="bg1"/>
                </a:solidFill>
              </a:rPr>
              <a:t>3. Platz</a:t>
            </a:r>
            <a:endParaRPr lang="de-DE" dirty="0">
              <a:solidFill>
                <a:schemeClr val="bg1"/>
              </a:solidFill>
            </a:endParaRPr>
          </a:p>
          <a:p>
            <a:pPr algn="ctr"/>
            <a:r>
              <a:rPr lang="de-DE" dirty="0">
                <a:solidFill>
                  <a:schemeClr val="bg1"/>
                </a:solidFill>
                <a:highlight>
                  <a:srgbClr val="FFFF00"/>
                </a:highlight>
              </a:rPr>
              <a:t>??? Euro </a:t>
            </a:r>
            <a:r>
              <a:rPr lang="de-DE" dirty="0">
                <a:solidFill>
                  <a:schemeClr val="bg1"/>
                </a:solidFill>
              </a:rPr>
              <a:t>für das Team</a:t>
            </a:r>
          </a:p>
        </p:txBody>
      </p:sp>
      <p:sp>
        <p:nvSpPr>
          <p:cNvPr id="11" name="Textplatzhalter 5">
            <a:extLst>
              <a:ext uri="{FF2B5EF4-FFF2-40B4-BE49-F238E27FC236}">
                <a16:creationId xmlns:a16="http://schemas.microsoft.com/office/drawing/2014/main" id="{D99785D4-6419-C0D4-083A-643B6321FDCD}"/>
              </a:ext>
            </a:extLst>
          </p:cNvPr>
          <p:cNvSpPr txBox="1">
            <a:spLocks/>
          </p:cNvSpPr>
          <p:nvPr/>
        </p:nvSpPr>
        <p:spPr bwMode="gray">
          <a:xfrm>
            <a:off x="1079438"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+ 7,27%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
        <p:nvSpPr>
          <p:cNvPr id="12" name="Textplatzhalter 5">
            <a:extLst>
              <a:ext uri="{FF2B5EF4-FFF2-40B4-BE49-F238E27FC236}">
                <a16:creationId xmlns:a16="http://schemas.microsoft.com/office/drawing/2014/main" id="{6D0606DD-42EB-8186-C41A-BAC5984125E1}"/>
              </a:ext>
            </a:extLst>
          </p:cNvPr>
          <p:cNvSpPr txBox="1">
            <a:spLocks/>
          </p:cNvSpPr>
          <p:nvPr/>
        </p:nvSpPr>
        <p:spPr bwMode="gray">
          <a:xfrm>
            <a:off x="8962992"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+ 4,27%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
        <p:nvSpPr>
          <p:cNvPr id="13" name="Textfeld 12">
            <a:extLst>
              <a:ext uri="{FF2B5EF4-FFF2-40B4-BE49-F238E27FC236}">
                <a16:creationId xmlns:a16="http://schemas.microsoft.com/office/drawing/2014/main" id="{B131FF57-CC9B-9CB1-3683-52C2E7509113}"/>
              </a:ext>
            </a:extLst>
          </p:cNvPr>
          <p:cNvSpPr txBox="1"/>
          <p:nvPr/>
        </p:nvSpPr>
        <p:spPr>
          <a:xfrm>
            <a:off x="373225" y="1160157"/>
            <a:ext cx="6096000" cy="307777"/>
          </a:xfrm>
          <a:prstGeom prst="rect">
            <a:avLst/>
          </a:prstGeom>
          <a:noFill/>
        </p:spPr>
        <p:txBody>
          <a:bodyPr wrap="square">
            <a:spAutoFit/>
          </a:bodyPr>
          <a:lstStyle/>
          <a:p>
            <a:pPr>
              <a:spcBef>
                <a:spcPts val="600"/>
              </a:spcBef>
              <a:spcAft>
                <a:spcPts val="600"/>
              </a:spcAft>
            </a:pPr>
            <a:r>
              <a:rPr lang="de-DE" sz="1400" b="1" dirty="0">
                <a:solidFill>
                  <a:srgbClr val="3366CC"/>
                </a:solidFill>
                <a:latin typeface="+mj-lt"/>
              </a:rPr>
              <a:t>Sieger:innen </a:t>
            </a:r>
            <a:r>
              <a:rPr lang="de-DE" sz="1400" b="1" dirty="0">
                <a:solidFill>
                  <a:srgbClr val="3366CC"/>
                </a:solidFill>
                <a:highlight>
                  <a:srgbClr val="FFFF00"/>
                </a:highlight>
                <a:latin typeface="+mj-lt"/>
              </a:rPr>
              <a:t>unserer VR-Bank</a:t>
            </a:r>
          </a:p>
        </p:txBody>
      </p:sp>
      <p:pic>
        <p:nvPicPr>
          <p:cNvPr id="15" name="Grafik 14">
            <a:extLst>
              <a:ext uri="{FF2B5EF4-FFF2-40B4-BE49-F238E27FC236}">
                <a16:creationId xmlns:a16="http://schemas.microsoft.com/office/drawing/2014/main" id="{9199B1BC-E53F-B422-07CE-713331277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00" y="209922"/>
            <a:ext cx="1908507" cy="1446333"/>
          </a:xfrm>
          <a:prstGeom prst="rect">
            <a:avLst/>
          </a:prstGeom>
        </p:spPr>
      </p:pic>
      <p:sp>
        <p:nvSpPr>
          <p:cNvPr id="16" name="Textfeld 15">
            <a:extLst>
              <a:ext uri="{FF2B5EF4-FFF2-40B4-BE49-F238E27FC236}">
                <a16:creationId xmlns:a16="http://schemas.microsoft.com/office/drawing/2014/main" id="{D76CC81A-839C-4A7E-E77D-1D69E29CECF6}"/>
              </a:ext>
            </a:extLst>
          </p:cNvPr>
          <p:cNvSpPr txBox="1"/>
          <p:nvPr/>
        </p:nvSpPr>
        <p:spPr>
          <a:xfrm>
            <a:off x="3752431" y="6119336"/>
            <a:ext cx="6792350" cy="738664"/>
          </a:xfrm>
          <a:prstGeom prst="rect">
            <a:avLst/>
          </a:prstGeom>
          <a:noFill/>
          <a:ln>
            <a:solidFill>
              <a:srgbClr val="FF0000"/>
            </a:solidFill>
          </a:ln>
        </p:spPr>
        <p:txBody>
          <a:bodyPr wrap="square" rtlCol="0">
            <a:spAutoFit/>
          </a:bodyPr>
          <a:lstStyle/>
          <a:p>
            <a:r>
              <a:rPr lang="de-DE" sz="1200" dirty="0"/>
              <a:t>Hinweisbox</a:t>
            </a:r>
          </a:p>
          <a:p>
            <a:r>
              <a:rPr lang="de-DE" sz="1000" dirty="0"/>
              <a:t>Fügen Sie in die blauen Boxen die Gewinne ein. </a:t>
            </a:r>
          </a:p>
          <a:p>
            <a:r>
              <a:rPr lang="de-DE" sz="1000" dirty="0"/>
              <a:t>Ergänzen Sie die Namen der Teammitglieder, die zugehörige Schule und die Depotperformance.</a:t>
            </a:r>
          </a:p>
          <a:p>
            <a:r>
              <a:rPr lang="de-DE" sz="1000" dirty="0"/>
              <a:t>(nach Bearbeitung diese Hinweisbox bitte löschen) </a:t>
            </a:r>
          </a:p>
        </p:txBody>
      </p:sp>
    </p:spTree>
    <p:extLst>
      <p:ext uri="{BB962C8B-B14F-4D97-AF65-F5344CB8AC3E}">
        <p14:creationId xmlns:p14="http://schemas.microsoft.com/office/powerpoint/2010/main" val="3670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840E0B5-6121-E914-4CF2-8343A7E828D8}"/>
              </a:ext>
            </a:extLst>
          </p:cNvPr>
          <p:cNvSpPr txBox="1"/>
          <p:nvPr/>
        </p:nvSpPr>
        <p:spPr>
          <a:xfrm>
            <a:off x="373225" y="261256"/>
            <a:ext cx="3717684"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err="1">
                <a:solidFill>
                  <a:srgbClr val="3366CC"/>
                </a:solidFill>
                <a:latin typeface="Montserrat" panose="00000500000000000000" pitchFamily="2" charset="0"/>
              </a:rPr>
              <a:t>Gewinner:innen</a:t>
            </a:r>
            <a:r>
              <a:rPr lang="de-DE" sz="1400" dirty="0">
                <a:solidFill>
                  <a:srgbClr val="3366CC"/>
                </a:solidFill>
                <a:latin typeface="Montserrat" panose="00000500000000000000" pitchFamily="2" charset="0"/>
              </a:rPr>
              <a:t> </a:t>
            </a:r>
            <a:r>
              <a:rPr lang="de-DE" sz="1400" b="1" dirty="0">
                <a:solidFill>
                  <a:srgbClr val="3366CC"/>
                </a:solidFill>
                <a:highlight>
                  <a:srgbClr val="FFFF00"/>
                </a:highlight>
                <a:latin typeface="Montserrat" panose="00000500000000000000" pitchFamily="2" charset="0"/>
              </a:rPr>
              <a:t>weiterer Wettbewerb</a:t>
            </a:r>
          </a:p>
        </p:txBody>
      </p:sp>
      <p:sp>
        <p:nvSpPr>
          <p:cNvPr id="4" name="Rechteck: abgerundete Ecken 3">
            <a:extLst>
              <a:ext uri="{FF2B5EF4-FFF2-40B4-BE49-F238E27FC236}">
                <a16:creationId xmlns:a16="http://schemas.microsoft.com/office/drawing/2014/main" id="{F81B1F60-9022-A462-5F6A-DB5DD8A0D29F}"/>
              </a:ext>
            </a:extLst>
          </p:cNvPr>
          <p:cNvSpPr/>
          <p:nvPr/>
        </p:nvSpPr>
        <p:spPr>
          <a:xfrm>
            <a:off x="447472" y="1903737"/>
            <a:ext cx="11313268" cy="411896"/>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Herzlichen Glückwunsch!!!</a:t>
            </a:r>
          </a:p>
        </p:txBody>
      </p:sp>
      <p:sp>
        <p:nvSpPr>
          <p:cNvPr id="5" name="Rechteck: abgerundete Ecken 4">
            <a:extLst>
              <a:ext uri="{FF2B5EF4-FFF2-40B4-BE49-F238E27FC236}">
                <a16:creationId xmlns:a16="http://schemas.microsoft.com/office/drawing/2014/main" id="{29BE40D6-99FE-D0DB-E583-5A868DAEB61A}"/>
              </a:ext>
            </a:extLst>
          </p:cNvPr>
          <p:cNvSpPr/>
          <p:nvPr/>
        </p:nvSpPr>
        <p:spPr>
          <a:xfrm>
            <a:off x="447472" y="2751437"/>
            <a:ext cx="3414409" cy="954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abgerundete Ecken 5">
            <a:extLst>
              <a:ext uri="{FF2B5EF4-FFF2-40B4-BE49-F238E27FC236}">
                <a16:creationId xmlns:a16="http://schemas.microsoft.com/office/drawing/2014/main" id="{9201D44B-FA5E-A0B9-0ED7-2551749534AE}"/>
              </a:ext>
            </a:extLst>
          </p:cNvPr>
          <p:cNvSpPr/>
          <p:nvPr/>
        </p:nvSpPr>
        <p:spPr>
          <a:xfrm>
            <a:off x="4396901" y="2461097"/>
            <a:ext cx="3414409" cy="12451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95BB5B16-F94B-AB8B-52D4-6945D44FB861}"/>
              </a:ext>
            </a:extLst>
          </p:cNvPr>
          <p:cNvSpPr/>
          <p:nvPr/>
        </p:nvSpPr>
        <p:spPr>
          <a:xfrm>
            <a:off x="8330119" y="2976662"/>
            <a:ext cx="3414409" cy="7295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FC65E3B7-5A37-B3D6-EAC9-8F3E6C09C61F}"/>
              </a:ext>
            </a:extLst>
          </p:cNvPr>
          <p:cNvSpPr txBox="1"/>
          <p:nvPr/>
        </p:nvSpPr>
        <p:spPr>
          <a:xfrm>
            <a:off x="4913044" y="3045626"/>
            <a:ext cx="2404824" cy="646331"/>
          </a:xfrm>
          <a:prstGeom prst="rect">
            <a:avLst/>
          </a:prstGeom>
          <a:noFill/>
        </p:spPr>
        <p:txBody>
          <a:bodyPr wrap="none" rtlCol="0">
            <a:spAutoFit/>
          </a:bodyPr>
          <a:lstStyle/>
          <a:p>
            <a:pPr algn="ctr"/>
            <a:r>
              <a:rPr lang="de-DE" b="1" dirty="0">
                <a:solidFill>
                  <a:schemeClr val="bg1"/>
                </a:solidFill>
              </a:rPr>
              <a:t>1. Platz</a:t>
            </a:r>
            <a:endParaRPr lang="de-DE" dirty="0">
              <a:solidFill>
                <a:schemeClr val="bg1"/>
              </a:solidFill>
            </a:endParaRPr>
          </a:p>
          <a:p>
            <a:pPr algn="ctr"/>
            <a:r>
              <a:rPr lang="de-DE" dirty="0">
                <a:solidFill>
                  <a:schemeClr val="bg1"/>
                </a:solidFill>
                <a:highlight>
                  <a:srgbClr val="FFFF00"/>
                </a:highlight>
              </a:rPr>
              <a:t>??? Euro </a:t>
            </a:r>
            <a:r>
              <a:rPr lang="de-DE" dirty="0">
                <a:solidFill>
                  <a:schemeClr val="bg1"/>
                </a:solidFill>
              </a:rPr>
              <a:t>für das Team</a:t>
            </a:r>
          </a:p>
        </p:txBody>
      </p:sp>
      <p:sp>
        <p:nvSpPr>
          <p:cNvPr id="9" name="Textfeld 8">
            <a:extLst>
              <a:ext uri="{FF2B5EF4-FFF2-40B4-BE49-F238E27FC236}">
                <a16:creationId xmlns:a16="http://schemas.microsoft.com/office/drawing/2014/main" id="{6AAFFCF6-A5A9-484B-9390-27A470F2BD19}"/>
              </a:ext>
            </a:extLst>
          </p:cNvPr>
          <p:cNvSpPr txBox="1"/>
          <p:nvPr/>
        </p:nvSpPr>
        <p:spPr>
          <a:xfrm>
            <a:off x="954916" y="3054648"/>
            <a:ext cx="2404824" cy="646331"/>
          </a:xfrm>
          <a:prstGeom prst="rect">
            <a:avLst/>
          </a:prstGeom>
          <a:noFill/>
        </p:spPr>
        <p:txBody>
          <a:bodyPr wrap="none" rtlCol="0">
            <a:spAutoFit/>
          </a:bodyPr>
          <a:lstStyle/>
          <a:p>
            <a:pPr algn="ctr"/>
            <a:r>
              <a:rPr lang="de-DE" b="1" dirty="0">
                <a:solidFill>
                  <a:schemeClr val="bg1"/>
                </a:solidFill>
              </a:rPr>
              <a:t>2. Platz</a:t>
            </a:r>
            <a:endParaRPr lang="de-DE" dirty="0">
              <a:solidFill>
                <a:schemeClr val="bg1"/>
              </a:solidFill>
            </a:endParaRPr>
          </a:p>
          <a:p>
            <a:pPr algn="ctr"/>
            <a:r>
              <a:rPr lang="de-DE" dirty="0">
                <a:solidFill>
                  <a:schemeClr val="bg1"/>
                </a:solidFill>
                <a:highlight>
                  <a:srgbClr val="FFFF00"/>
                </a:highlight>
              </a:rPr>
              <a:t>??? Euro</a:t>
            </a:r>
            <a:r>
              <a:rPr lang="de-DE" dirty="0">
                <a:solidFill>
                  <a:schemeClr val="bg1"/>
                </a:solidFill>
              </a:rPr>
              <a:t> für das Team</a:t>
            </a:r>
          </a:p>
        </p:txBody>
      </p:sp>
      <p:sp>
        <p:nvSpPr>
          <p:cNvPr id="10" name="Textfeld 9">
            <a:extLst>
              <a:ext uri="{FF2B5EF4-FFF2-40B4-BE49-F238E27FC236}">
                <a16:creationId xmlns:a16="http://schemas.microsoft.com/office/drawing/2014/main" id="{E5EB0ADA-8123-4FB9-1B6A-34077D73BB3E}"/>
              </a:ext>
            </a:extLst>
          </p:cNvPr>
          <p:cNvSpPr txBox="1"/>
          <p:nvPr/>
        </p:nvSpPr>
        <p:spPr>
          <a:xfrm>
            <a:off x="8831517" y="3059905"/>
            <a:ext cx="2404824" cy="646331"/>
          </a:xfrm>
          <a:prstGeom prst="rect">
            <a:avLst/>
          </a:prstGeom>
          <a:noFill/>
        </p:spPr>
        <p:txBody>
          <a:bodyPr wrap="none" rtlCol="0">
            <a:spAutoFit/>
          </a:bodyPr>
          <a:lstStyle/>
          <a:p>
            <a:pPr algn="ctr"/>
            <a:r>
              <a:rPr lang="de-DE" b="1" dirty="0">
                <a:solidFill>
                  <a:schemeClr val="bg1"/>
                </a:solidFill>
              </a:rPr>
              <a:t>3. Platz</a:t>
            </a:r>
            <a:endParaRPr lang="de-DE" dirty="0">
              <a:solidFill>
                <a:schemeClr val="bg1"/>
              </a:solidFill>
            </a:endParaRPr>
          </a:p>
          <a:p>
            <a:pPr algn="ctr"/>
            <a:r>
              <a:rPr lang="de-DE" dirty="0">
                <a:solidFill>
                  <a:schemeClr val="bg1"/>
                </a:solidFill>
                <a:highlight>
                  <a:srgbClr val="FFFF00"/>
                </a:highlight>
              </a:rPr>
              <a:t>??? Euro </a:t>
            </a:r>
            <a:r>
              <a:rPr lang="de-DE" dirty="0">
                <a:solidFill>
                  <a:schemeClr val="bg1"/>
                </a:solidFill>
              </a:rPr>
              <a:t>für das Team</a:t>
            </a:r>
          </a:p>
        </p:txBody>
      </p:sp>
      <p:sp>
        <p:nvSpPr>
          <p:cNvPr id="13" name="Textfeld 12">
            <a:extLst>
              <a:ext uri="{FF2B5EF4-FFF2-40B4-BE49-F238E27FC236}">
                <a16:creationId xmlns:a16="http://schemas.microsoft.com/office/drawing/2014/main" id="{9E687A22-508C-16B1-5D7F-084FE1FA9871}"/>
              </a:ext>
            </a:extLst>
          </p:cNvPr>
          <p:cNvSpPr txBox="1"/>
          <p:nvPr/>
        </p:nvSpPr>
        <p:spPr>
          <a:xfrm>
            <a:off x="373225" y="1160157"/>
            <a:ext cx="6096000" cy="307777"/>
          </a:xfrm>
          <a:prstGeom prst="rect">
            <a:avLst/>
          </a:prstGeom>
          <a:noFill/>
        </p:spPr>
        <p:txBody>
          <a:bodyPr wrap="square">
            <a:spAutoFit/>
          </a:bodyPr>
          <a:lstStyle/>
          <a:p>
            <a:pPr>
              <a:spcBef>
                <a:spcPts val="600"/>
              </a:spcBef>
              <a:spcAft>
                <a:spcPts val="600"/>
              </a:spcAft>
            </a:pPr>
            <a:r>
              <a:rPr lang="de-DE" sz="1400" b="1" dirty="0">
                <a:solidFill>
                  <a:srgbClr val="3366CC"/>
                </a:solidFill>
                <a:latin typeface="+mj-lt"/>
              </a:rPr>
              <a:t>Sieger:innen </a:t>
            </a:r>
            <a:r>
              <a:rPr lang="de-DE" sz="1400" b="1" dirty="0">
                <a:solidFill>
                  <a:srgbClr val="3366CC"/>
                </a:solidFill>
                <a:highlight>
                  <a:srgbClr val="FFFF00"/>
                </a:highlight>
                <a:latin typeface="+mj-lt"/>
              </a:rPr>
              <a:t>unserer VR-Bank</a:t>
            </a:r>
          </a:p>
        </p:txBody>
      </p:sp>
      <p:sp>
        <p:nvSpPr>
          <p:cNvPr id="14" name="Textfeld 13">
            <a:extLst>
              <a:ext uri="{FF2B5EF4-FFF2-40B4-BE49-F238E27FC236}">
                <a16:creationId xmlns:a16="http://schemas.microsoft.com/office/drawing/2014/main" id="{F2EFD678-EA6D-D886-DC7D-7ED788B3E6EE}"/>
              </a:ext>
            </a:extLst>
          </p:cNvPr>
          <p:cNvSpPr txBox="1"/>
          <p:nvPr/>
        </p:nvSpPr>
        <p:spPr>
          <a:xfrm>
            <a:off x="3752431" y="6119336"/>
            <a:ext cx="6792350" cy="738664"/>
          </a:xfrm>
          <a:prstGeom prst="rect">
            <a:avLst/>
          </a:prstGeom>
          <a:noFill/>
          <a:ln>
            <a:solidFill>
              <a:srgbClr val="FF0000"/>
            </a:solidFill>
          </a:ln>
        </p:spPr>
        <p:txBody>
          <a:bodyPr wrap="square" rtlCol="0">
            <a:spAutoFit/>
          </a:bodyPr>
          <a:lstStyle/>
          <a:p>
            <a:r>
              <a:rPr lang="de-DE" sz="1200" dirty="0"/>
              <a:t>Hinweisbox</a:t>
            </a:r>
          </a:p>
          <a:p>
            <a:r>
              <a:rPr lang="de-DE" sz="1000" dirty="0"/>
              <a:t>Fügen Sie in die blauen Boxen die Gewinne ein. </a:t>
            </a:r>
          </a:p>
          <a:p>
            <a:r>
              <a:rPr lang="de-DE" sz="1000" dirty="0"/>
              <a:t>Ergänzen Sie die Namen der Teammitglieder, die zugehörige Schule und die Depotperformance.</a:t>
            </a:r>
          </a:p>
          <a:p>
            <a:r>
              <a:rPr lang="de-DE" sz="1000" dirty="0"/>
              <a:t>(nach Bearbeitung diese Hinweisbox bitte löschen) </a:t>
            </a:r>
          </a:p>
        </p:txBody>
      </p:sp>
      <p:sp>
        <p:nvSpPr>
          <p:cNvPr id="15" name="Textplatzhalter 5">
            <a:extLst>
              <a:ext uri="{FF2B5EF4-FFF2-40B4-BE49-F238E27FC236}">
                <a16:creationId xmlns:a16="http://schemas.microsoft.com/office/drawing/2014/main" id="{605DE395-C8DE-AB48-7888-E61A8B458458}"/>
              </a:ext>
            </a:extLst>
          </p:cNvPr>
          <p:cNvSpPr txBox="1">
            <a:spLocks/>
          </p:cNvSpPr>
          <p:nvPr/>
        </p:nvSpPr>
        <p:spPr bwMode="gray">
          <a:xfrm>
            <a:off x="5034791"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+ 9,27%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
        <p:nvSpPr>
          <p:cNvPr id="16" name="Textplatzhalter 5">
            <a:extLst>
              <a:ext uri="{FF2B5EF4-FFF2-40B4-BE49-F238E27FC236}">
                <a16:creationId xmlns:a16="http://schemas.microsoft.com/office/drawing/2014/main" id="{46F45C9F-976A-B7ED-99F3-425E3FB27364}"/>
              </a:ext>
            </a:extLst>
          </p:cNvPr>
          <p:cNvSpPr txBox="1">
            <a:spLocks/>
          </p:cNvSpPr>
          <p:nvPr/>
        </p:nvSpPr>
        <p:spPr bwMode="gray">
          <a:xfrm>
            <a:off x="1079438"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+ 7,27%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sp>
        <p:nvSpPr>
          <p:cNvPr id="17" name="Textplatzhalter 5">
            <a:extLst>
              <a:ext uri="{FF2B5EF4-FFF2-40B4-BE49-F238E27FC236}">
                <a16:creationId xmlns:a16="http://schemas.microsoft.com/office/drawing/2014/main" id="{6859D60A-179B-A62C-6563-B1998B87ABFC}"/>
              </a:ext>
            </a:extLst>
          </p:cNvPr>
          <p:cNvSpPr txBox="1">
            <a:spLocks/>
          </p:cNvSpPr>
          <p:nvPr/>
        </p:nvSpPr>
        <p:spPr bwMode="gray">
          <a:xfrm>
            <a:off x="8962992" y="3851701"/>
            <a:ext cx="2141873" cy="2312992"/>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anose="020B0604020202020204" pitchFamily="34" charset="0"/>
              <a:buNone/>
              <a:defRPr sz="1200" kern="1200" cap="none">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anose="020B0604020202020204" pitchFamily="34" charset="0"/>
              <a:buNone/>
              <a:defRPr sz="1200" b="1" kern="1200" cap="none">
                <a:solidFill>
                  <a:schemeClr val="tx1"/>
                </a:solidFill>
                <a:latin typeface="+mn-lt"/>
                <a:ea typeface="+mn-ea"/>
                <a:cs typeface="+mn-cs"/>
              </a:defRPr>
            </a:lvl2pPr>
            <a:lvl3pPr marL="177800" indent="-177800" algn="l" defTabSz="914400" rtl="0" eaLnBrk="1" latinLnBrk="0" hangingPunct="1">
              <a:spcBef>
                <a:spcPts val="40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3pPr>
            <a:lvl4pPr marL="360363" indent="-182563" algn="l" defTabSz="914400" rtl="0" eaLnBrk="1" latinLnBrk="0" hangingPunct="1">
              <a:spcBef>
                <a:spcPts val="0"/>
              </a:spcBef>
              <a:spcAft>
                <a:spcPts val="300"/>
              </a:spcAft>
              <a:buClr>
                <a:schemeClr val="bg2"/>
              </a:buClr>
              <a:buFont typeface="Wingdings" panose="05000000000000000000" pitchFamily="2" charset="2"/>
              <a:buChar char="§"/>
              <a:defRPr sz="1200" kern="1200" cap="none">
                <a:solidFill>
                  <a:schemeClr val="tx1"/>
                </a:solidFill>
                <a:latin typeface="+mn-lt"/>
                <a:ea typeface="+mn-ea"/>
                <a:cs typeface="+mn-cs"/>
              </a:defRPr>
            </a:lvl4pPr>
            <a:lvl5pPr marL="177800" indent="-177800" algn="l" defTabSz="914400" rtl="0" eaLnBrk="1" latinLnBrk="0" hangingPunct="1">
              <a:spcBef>
                <a:spcPts val="400"/>
              </a:spcBef>
              <a:spcAft>
                <a:spcPts val="300"/>
              </a:spcAft>
              <a:buClr>
                <a:schemeClr val="tx2"/>
              </a:buClr>
              <a:buFont typeface="+mj-lt"/>
              <a:buAutoNum type="arabicPeriod"/>
              <a:defRPr sz="1200" kern="1200" cap="none">
                <a:solidFill>
                  <a:schemeClr val="tx1"/>
                </a:solidFill>
                <a:latin typeface="+mn-lt"/>
                <a:ea typeface="+mn-ea"/>
                <a:cs typeface="+mn-cs"/>
              </a:defRPr>
            </a:lvl5pPr>
            <a:lvl6pPr marL="360363" indent="-182563" algn="l" defTabSz="914400" rtl="0" eaLnBrk="1" latinLnBrk="0" hangingPunct="1">
              <a:spcBef>
                <a:spcPts val="0"/>
              </a:spcBef>
              <a:spcAft>
                <a:spcPts val="300"/>
              </a:spcAft>
              <a:buClr>
                <a:schemeClr val="tx2"/>
              </a:buClr>
              <a:buFont typeface="+mj-lt"/>
              <a:buAutoNum type="alphaLcPeriod"/>
              <a:defRPr sz="1200" kern="1200" cap="none">
                <a:solidFill>
                  <a:schemeClr val="tx1"/>
                </a:solidFill>
                <a:latin typeface="+mn-lt"/>
                <a:ea typeface="+mn-ea"/>
                <a:cs typeface="+mn-cs"/>
              </a:defRPr>
            </a:lvl6pPr>
            <a:lvl7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bg2"/>
                </a:solidFill>
                <a:latin typeface="+mn-lt"/>
                <a:ea typeface="+mn-ea"/>
                <a:cs typeface="+mn-cs"/>
              </a:defRPr>
            </a:lvl7pPr>
            <a:lvl8pPr marL="0" indent="0" algn="l" defTabSz="914400" rtl="0" eaLnBrk="1" latinLnBrk="0" hangingPunct="1">
              <a:spcBef>
                <a:spcPts val="400"/>
              </a:spcBef>
              <a:spcAft>
                <a:spcPts val="300"/>
              </a:spcAft>
              <a:buFont typeface="Arial" panose="020B0604020202020204" pitchFamily="34" charset="0"/>
              <a:buNone/>
              <a:defRPr sz="1400" b="1" kern="1200" cap="none" baseline="0">
                <a:solidFill>
                  <a:schemeClr val="tx2"/>
                </a:solidFill>
                <a:latin typeface="+mn-lt"/>
                <a:ea typeface="+mn-ea"/>
                <a:cs typeface="+mn-cs"/>
              </a:defRPr>
            </a:lvl8pPr>
            <a:lvl9pPr marL="0" indent="0" algn="l" defTabSz="914400" rtl="0" eaLnBrk="1" latinLnBrk="0" hangingPunct="1">
              <a:spcBef>
                <a:spcPts val="300"/>
              </a:spcBef>
              <a:buFont typeface="Arial" panose="020B0604020202020204" pitchFamily="34" charset="0"/>
              <a:buNone/>
              <a:defRPr sz="900" kern="1200" cap="none">
                <a:solidFill>
                  <a:schemeClr val="accent1"/>
                </a:solidFill>
                <a:latin typeface="+mn-lt"/>
                <a:ea typeface="+mn-ea"/>
                <a:cs typeface="+mn-cs"/>
              </a:defRPr>
            </a:lvl9pPr>
          </a:lstStyle>
          <a:p>
            <a:pPr lvl="1" algn="ctr"/>
            <a:r>
              <a:rPr lang="de-DE" dirty="0"/>
              <a:t>Teamname 1</a:t>
            </a:r>
            <a:endParaRPr lang="de-DE" dirty="0">
              <a:solidFill>
                <a:schemeClr val="bg2"/>
              </a:solidFill>
            </a:endParaRPr>
          </a:p>
          <a:p>
            <a:pPr lvl="1" algn="ctr"/>
            <a:r>
              <a:rPr lang="de-DE" dirty="0"/>
              <a:t>mit </a:t>
            </a:r>
            <a:r>
              <a:rPr lang="de-DE" dirty="0">
                <a:highlight>
                  <a:srgbClr val="FFFF00"/>
                </a:highlight>
              </a:rPr>
              <a:t>Namen der Teammitglieder</a:t>
            </a:r>
            <a:br>
              <a:rPr lang="de-DE" dirty="0"/>
            </a:br>
            <a:br>
              <a:rPr lang="de-DE" dirty="0"/>
            </a:br>
            <a:r>
              <a:rPr lang="de-DE" dirty="0">
                <a:highlight>
                  <a:srgbClr val="FFFF00"/>
                </a:highlight>
              </a:rPr>
              <a:t>Schule</a:t>
            </a:r>
          </a:p>
          <a:p>
            <a:pPr lvl="1" algn="ctr"/>
            <a:br>
              <a:rPr lang="de-DE" dirty="0"/>
            </a:br>
            <a:r>
              <a:rPr lang="de-DE" dirty="0"/>
              <a:t>und einer </a:t>
            </a:r>
            <a:br>
              <a:rPr lang="de-DE" dirty="0"/>
            </a:br>
            <a:r>
              <a:rPr lang="de-DE" dirty="0"/>
              <a:t>Performance von</a:t>
            </a:r>
          </a:p>
          <a:p>
            <a:pPr lvl="1" algn="ctr"/>
            <a:r>
              <a:rPr lang="de-DE" sz="2000" dirty="0">
                <a:solidFill>
                  <a:srgbClr val="FF6600"/>
                </a:solidFill>
                <a:highlight>
                  <a:srgbClr val="FFFF00"/>
                </a:highlight>
              </a:rPr>
              <a:t>+ 4,27%</a:t>
            </a:r>
            <a:br>
              <a:rPr lang="de-DE" sz="2000" dirty="0">
                <a:solidFill>
                  <a:srgbClr val="FF6600"/>
                </a:solidFill>
                <a:highlight>
                  <a:srgbClr val="FFFF00"/>
                </a:highlight>
              </a:rPr>
            </a:br>
            <a:r>
              <a:rPr lang="de-DE" sz="1400" dirty="0">
                <a:solidFill>
                  <a:srgbClr val="FF6600"/>
                </a:solidFill>
                <a:highlight>
                  <a:srgbClr val="FFFF00"/>
                </a:highlight>
              </a:rPr>
              <a:t>(Depotwert: ???)</a:t>
            </a:r>
          </a:p>
        </p:txBody>
      </p:sp>
      <p:pic>
        <p:nvPicPr>
          <p:cNvPr id="18" name="Grafik 17">
            <a:extLst>
              <a:ext uri="{FF2B5EF4-FFF2-40B4-BE49-F238E27FC236}">
                <a16:creationId xmlns:a16="http://schemas.microsoft.com/office/drawing/2014/main" id="{792FEDA6-6F74-E4DE-497E-EA01A6A98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00" y="209922"/>
            <a:ext cx="1908507" cy="1446333"/>
          </a:xfrm>
          <a:prstGeom prst="rect">
            <a:avLst/>
          </a:prstGeom>
        </p:spPr>
      </p:pic>
    </p:spTree>
    <p:extLst>
      <p:ext uri="{BB962C8B-B14F-4D97-AF65-F5344CB8AC3E}">
        <p14:creationId xmlns:p14="http://schemas.microsoft.com/office/powerpoint/2010/main" val="401991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A4B8031-0065-8D3F-1360-B192E9E42B0E}"/>
              </a:ext>
            </a:extLst>
          </p:cNvPr>
          <p:cNvSpPr/>
          <p:nvPr/>
        </p:nvSpPr>
        <p:spPr>
          <a:xfrm>
            <a:off x="0" y="0"/>
            <a:ext cx="12192000" cy="6136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70C0"/>
              </a:solidFill>
            </a:endParaRPr>
          </a:p>
        </p:txBody>
      </p:sp>
      <p:pic>
        <p:nvPicPr>
          <p:cNvPr id="4" name="Grafik 3" descr="Ein Bild, das Tasse enthält.&#10;&#10;Automatisch generierte Beschreibung">
            <a:extLst>
              <a:ext uri="{FF2B5EF4-FFF2-40B4-BE49-F238E27FC236}">
                <a16:creationId xmlns:a16="http://schemas.microsoft.com/office/drawing/2014/main" id="{6B9D4140-900B-F8F9-FF0E-540ADF478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07" y="2544782"/>
            <a:ext cx="3004625" cy="1768436"/>
          </a:xfrm>
          <a:prstGeom prst="rect">
            <a:avLst/>
          </a:prstGeom>
        </p:spPr>
      </p:pic>
      <p:sp>
        <p:nvSpPr>
          <p:cNvPr id="5" name="Textfeld 4">
            <a:extLst>
              <a:ext uri="{FF2B5EF4-FFF2-40B4-BE49-F238E27FC236}">
                <a16:creationId xmlns:a16="http://schemas.microsoft.com/office/drawing/2014/main" id="{53A92E98-6DA5-41D4-FBE3-82CC040A689E}"/>
              </a:ext>
            </a:extLst>
          </p:cNvPr>
          <p:cNvSpPr txBox="1"/>
          <p:nvPr/>
        </p:nvSpPr>
        <p:spPr>
          <a:xfrm>
            <a:off x="4983799" y="2371434"/>
            <a:ext cx="4706738" cy="1681358"/>
          </a:xfrm>
          <a:prstGeom prst="rect">
            <a:avLst/>
          </a:prstGeom>
          <a:noFill/>
        </p:spPr>
        <p:txBody>
          <a:bodyPr wrap="none" rtlCol="0">
            <a:spAutoFit/>
          </a:bodyPr>
          <a:lstStyle/>
          <a:p>
            <a:pPr>
              <a:lnSpc>
                <a:spcPct val="150000"/>
              </a:lnSpc>
            </a:pPr>
            <a:r>
              <a:rPr lang="de-DE" sz="2400" dirty="0">
                <a:solidFill>
                  <a:srgbClr val="0070C0"/>
                </a:solidFill>
              </a:rPr>
              <a:t>Vielen Dank </a:t>
            </a:r>
          </a:p>
          <a:p>
            <a:pPr>
              <a:lnSpc>
                <a:spcPct val="150000"/>
              </a:lnSpc>
            </a:pPr>
            <a:r>
              <a:rPr lang="de-DE" sz="2400" dirty="0">
                <a:solidFill>
                  <a:srgbClr val="0070C0"/>
                </a:solidFill>
              </a:rPr>
              <a:t>für die spannende Spielrunde</a:t>
            </a:r>
          </a:p>
          <a:p>
            <a:pPr>
              <a:lnSpc>
                <a:spcPct val="150000"/>
              </a:lnSpc>
            </a:pPr>
            <a:r>
              <a:rPr lang="de-DE" sz="2400" dirty="0">
                <a:solidFill>
                  <a:srgbClr val="0070C0"/>
                </a:solidFill>
              </a:rPr>
              <a:t>und bis zum nächsten Börsencup!</a:t>
            </a:r>
          </a:p>
        </p:txBody>
      </p:sp>
    </p:spTree>
    <p:extLst>
      <p:ext uri="{BB962C8B-B14F-4D97-AF65-F5344CB8AC3E}">
        <p14:creationId xmlns:p14="http://schemas.microsoft.com/office/powerpoint/2010/main" val="191203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C59C684-143B-6DDA-7CB7-5901C4EE40CE}"/>
              </a:ext>
            </a:extLst>
          </p:cNvPr>
          <p:cNvPicPr>
            <a:picLocks noChangeAspect="1"/>
          </p:cNvPicPr>
          <p:nvPr/>
        </p:nvPicPr>
        <p:blipFill>
          <a:blip r:embed="rId2"/>
          <a:stretch>
            <a:fillRect/>
          </a:stretch>
        </p:blipFill>
        <p:spPr>
          <a:xfrm>
            <a:off x="0" y="-3953"/>
            <a:ext cx="12192000" cy="6858000"/>
          </a:xfrm>
          <a:prstGeom prst="rect">
            <a:avLst/>
          </a:prstGeom>
        </p:spPr>
      </p:pic>
      <p:grpSp>
        <p:nvGrpSpPr>
          <p:cNvPr id="16" name="Gruppieren 15">
            <a:extLst>
              <a:ext uri="{FF2B5EF4-FFF2-40B4-BE49-F238E27FC236}">
                <a16:creationId xmlns:a16="http://schemas.microsoft.com/office/drawing/2014/main" id="{38BDE3DD-7AAB-54C1-39F5-21A198229F43}"/>
              </a:ext>
            </a:extLst>
          </p:cNvPr>
          <p:cNvGrpSpPr/>
          <p:nvPr/>
        </p:nvGrpSpPr>
        <p:grpSpPr>
          <a:xfrm>
            <a:off x="8003371" y="5893539"/>
            <a:ext cx="4188629" cy="916773"/>
            <a:chOff x="8002778" y="5897492"/>
            <a:chExt cx="4188629" cy="916773"/>
          </a:xfrm>
        </p:grpSpPr>
        <p:pic>
          <p:nvPicPr>
            <p:cNvPr id="7" name="Picture 2" descr="Graphical user interface, application&#10;&#10;Description automatically generated">
              <a:extLst>
                <a:ext uri="{FF2B5EF4-FFF2-40B4-BE49-F238E27FC236}">
                  <a16:creationId xmlns:a16="http://schemas.microsoft.com/office/drawing/2014/main" id="{EE0A60B8-9D4D-2E7D-BAFA-052500B105F7}"/>
                </a:ext>
              </a:extLst>
            </p:cNvPr>
            <p:cNvPicPr>
              <a:picLocks noChangeAspect="1"/>
            </p:cNvPicPr>
            <p:nvPr/>
          </p:nvPicPr>
          <p:blipFill rotWithShape="1">
            <a:blip r:embed="rId3">
              <a:extLst>
                <a:ext uri="{28A0092B-C50C-407E-A947-70E740481C1C}">
                  <a14:useLocalDpi xmlns:a14="http://schemas.microsoft.com/office/drawing/2010/main" val="0"/>
                </a:ext>
              </a:extLst>
            </a:blip>
            <a:srcRect l="65641" t="84212" b="12314"/>
            <a:stretch/>
          </p:blipFill>
          <p:spPr>
            <a:xfrm>
              <a:off x="8002778" y="5897492"/>
              <a:ext cx="4188629" cy="916773"/>
            </a:xfrm>
            <a:prstGeom prst="rect">
              <a:avLst/>
            </a:prstGeom>
          </p:spPr>
        </p:pic>
        <p:pic>
          <p:nvPicPr>
            <p:cNvPr id="14" name="Grafik 13">
              <a:extLst>
                <a:ext uri="{FF2B5EF4-FFF2-40B4-BE49-F238E27FC236}">
                  <a16:creationId xmlns:a16="http://schemas.microsoft.com/office/drawing/2014/main" id="{0C4A2E51-1DD1-2296-15A2-F2E6924F5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144" y="6096400"/>
              <a:ext cx="536989" cy="536989"/>
            </a:xfrm>
            <a:prstGeom prst="rect">
              <a:avLst/>
            </a:prstGeom>
          </p:spPr>
        </p:pic>
        <p:sp>
          <p:nvSpPr>
            <p:cNvPr id="15" name="Textfeld 14">
              <a:extLst>
                <a:ext uri="{FF2B5EF4-FFF2-40B4-BE49-F238E27FC236}">
                  <a16:creationId xmlns:a16="http://schemas.microsoft.com/office/drawing/2014/main" id="{0A4431A4-953E-4676-C6AC-01B86C53A984}"/>
                </a:ext>
              </a:extLst>
            </p:cNvPr>
            <p:cNvSpPr txBox="1"/>
            <p:nvPr/>
          </p:nvSpPr>
          <p:spPr>
            <a:xfrm>
              <a:off x="9233556" y="6164326"/>
              <a:ext cx="1907895" cy="394980"/>
            </a:xfrm>
            <a:prstGeom prst="rect">
              <a:avLst/>
            </a:prstGeom>
            <a:noFill/>
          </p:spPr>
          <p:txBody>
            <a:bodyPr wrap="none" rtlCol="0">
              <a:spAutoFit/>
            </a:bodyPr>
            <a:lstStyle/>
            <a:p>
              <a:pPr>
                <a:spcBef>
                  <a:spcPts val="100"/>
                </a:spcBef>
                <a:spcAft>
                  <a:spcPts val="100"/>
                </a:spcAft>
              </a:pPr>
              <a:r>
                <a:rPr lang="de-DE" sz="800" dirty="0"/>
                <a:t>Börsencup-Webseite:</a:t>
              </a:r>
            </a:p>
            <a:p>
              <a:pPr>
                <a:spcBef>
                  <a:spcPts val="100"/>
                </a:spcBef>
                <a:spcAft>
                  <a:spcPts val="100"/>
                </a:spcAft>
              </a:pPr>
              <a:r>
                <a:rPr lang="de-DE" sz="1000" dirty="0"/>
                <a:t>https://trading.boersencup.eu</a:t>
              </a:r>
            </a:p>
          </p:txBody>
        </p:sp>
      </p:grpSp>
      <p:sp>
        <p:nvSpPr>
          <p:cNvPr id="4" name="Rechteck: abgerundete Ecken 3">
            <a:extLst>
              <a:ext uri="{FF2B5EF4-FFF2-40B4-BE49-F238E27FC236}">
                <a16:creationId xmlns:a16="http://schemas.microsoft.com/office/drawing/2014/main" id="{5EA729E1-1887-DF00-D484-27AD896E40CE}"/>
              </a:ext>
            </a:extLst>
          </p:cNvPr>
          <p:cNvSpPr/>
          <p:nvPr/>
        </p:nvSpPr>
        <p:spPr>
          <a:xfrm>
            <a:off x="691711" y="2745926"/>
            <a:ext cx="4040395" cy="1358242"/>
          </a:xfrm>
          <a:prstGeom prst="roundRect">
            <a:avLst>
              <a:gd name="adj" fmla="val 484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phic 18">
            <a:extLst>
              <a:ext uri="{FF2B5EF4-FFF2-40B4-BE49-F238E27FC236}">
                <a16:creationId xmlns:a16="http://schemas.microsoft.com/office/drawing/2014/main" id="{74AD5B75-8C60-70B8-B47F-727C842A6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782" y="3820054"/>
            <a:ext cx="76113" cy="76113"/>
          </a:xfrm>
          <a:prstGeom prst="rect">
            <a:avLst/>
          </a:prstGeom>
        </p:spPr>
      </p:pic>
      <p:pic>
        <p:nvPicPr>
          <p:cNvPr id="9" name="Grafik 8" descr="Ein Bild, das Lampe enthält.&#10;&#10;Automatisch generierte Beschreibung">
            <a:extLst>
              <a:ext uri="{FF2B5EF4-FFF2-40B4-BE49-F238E27FC236}">
                <a16:creationId xmlns:a16="http://schemas.microsoft.com/office/drawing/2014/main" id="{30065EA8-C2A6-9F5B-0D06-A0B7A54057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092" y="297978"/>
            <a:ext cx="1870373" cy="1767179"/>
          </a:xfrm>
          <a:prstGeom prst="rect">
            <a:avLst/>
          </a:prstGeom>
        </p:spPr>
      </p:pic>
      <p:sp>
        <p:nvSpPr>
          <p:cNvPr id="13" name="Textfeld 12">
            <a:extLst>
              <a:ext uri="{FF2B5EF4-FFF2-40B4-BE49-F238E27FC236}">
                <a16:creationId xmlns:a16="http://schemas.microsoft.com/office/drawing/2014/main" id="{55A0444B-C890-1E99-E9A4-6020D98A77F9}"/>
              </a:ext>
            </a:extLst>
          </p:cNvPr>
          <p:cNvSpPr txBox="1"/>
          <p:nvPr/>
        </p:nvSpPr>
        <p:spPr>
          <a:xfrm rot="20324627">
            <a:off x="10451233" y="741767"/>
            <a:ext cx="1154381" cy="758797"/>
          </a:xfrm>
          <a:prstGeom prst="rect">
            <a:avLst/>
          </a:prstGeom>
          <a:noFill/>
        </p:spPr>
        <p:txBody>
          <a:bodyPr wrap="square" rtlCol="0">
            <a:spAutoFit/>
          </a:bodyPr>
          <a:lstStyle/>
          <a:p>
            <a:pPr algn="ctr">
              <a:lnSpc>
                <a:spcPct val="150000"/>
              </a:lnSpc>
              <a:spcBef>
                <a:spcPts val="488"/>
              </a:spcBef>
              <a:spcAft>
                <a:spcPts val="488"/>
              </a:spcAft>
            </a:pPr>
            <a:r>
              <a:rPr lang="de-DE" sz="1000" b="1" dirty="0">
                <a:solidFill>
                  <a:schemeClr val="bg1"/>
                </a:solidFill>
                <a:latin typeface="Montserrat" panose="00000500000000000000" pitchFamily="2" charset="0"/>
                <a:ea typeface="Verdana" panose="020B0604030504040204" pitchFamily="34" charset="0"/>
                <a:cs typeface="Verdana" panose="020B0604030504040204" pitchFamily="34" charset="0"/>
              </a:rPr>
              <a:t>„Wissen, </a:t>
            </a:r>
            <a:br>
              <a:rPr lang="de-DE" sz="1000" b="1" dirty="0">
                <a:solidFill>
                  <a:schemeClr val="bg1"/>
                </a:solidFill>
                <a:latin typeface="Montserrat" panose="00000500000000000000" pitchFamily="2" charset="0"/>
                <a:ea typeface="Verdana" panose="020B0604030504040204" pitchFamily="34" charset="0"/>
                <a:cs typeface="Verdana" panose="020B0604030504040204" pitchFamily="34" charset="0"/>
              </a:rPr>
            </a:br>
            <a:r>
              <a:rPr lang="de-DE" sz="1000" b="1" dirty="0">
                <a:solidFill>
                  <a:schemeClr val="bg1"/>
                </a:solidFill>
                <a:latin typeface="Montserrat" panose="00000500000000000000" pitchFamily="2" charset="0"/>
                <a:ea typeface="Verdana" panose="020B0604030504040204" pitchFamily="34" charset="0"/>
                <a:cs typeface="Verdana" panose="020B0604030504040204" pitchFamily="34" charset="0"/>
              </a:rPr>
              <a:t>wie die </a:t>
            </a:r>
            <a:br>
              <a:rPr lang="de-DE" sz="1000" b="1" dirty="0">
                <a:solidFill>
                  <a:schemeClr val="bg1"/>
                </a:solidFill>
                <a:latin typeface="Montserrat" panose="00000500000000000000" pitchFamily="2" charset="0"/>
                <a:ea typeface="Verdana" panose="020B0604030504040204" pitchFamily="34" charset="0"/>
                <a:cs typeface="Verdana" panose="020B0604030504040204" pitchFamily="34" charset="0"/>
              </a:rPr>
            </a:br>
            <a:r>
              <a:rPr lang="de-DE" sz="1000" b="1" dirty="0">
                <a:solidFill>
                  <a:schemeClr val="bg1"/>
                </a:solidFill>
                <a:latin typeface="Montserrat" panose="00000500000000000000" pitchFamily="2" charset="0"/>
                <a:ea typeface="Verdana" panose="020B0604030504040204" pitchFamily="34" charset="0"/>
                <a:cs typeface="Verdana" panose="020B0604030504040204" pitchFamily="34" charset="0"/>
              </a:rPr>
              <a:t>Börse tickt.“</a:t>
            </a:r>
            <a:endParaRPr lang="de-DE" sz="1000" b="1" u="sng" dirty="0">
              <a:solidFill>
                <a:schemeClr val="bg1"/>
              </a:solidFill>
              <a:latin typeface="Montserrat" panose="00000500000000000000" pitchFamily="2" charset="0"/>
              <a:ea typeface="Verdana" panose="020B0604030504040204" pitchFamily="34" charset="0"/>
              <a:cs typeface="Verdana" panose="020B0604030504040204" pitchFamily="34" charset="0"/>
            </a:endParaRPr>
          </a:p>
        </p:txBody>
      </p:sp>
      <p:sp>
        <p:nvSpPr>
          <p:cNvPr id="2" name="Textfeld 1">
            <a:extLst>
              <a:ext uri="{FF2B5EF4-FFF2-40B4-BE49-F238E27FC236}">
                <a16:creationId xmlns:a16="http://schemas.microsoft.com/office/drawing/2014/main" id="{09A9BB5A-77E0-B091-14B8-07E7CFC52F1E}"/>
              </a:ext>
            </a:extLst>
          </p:cNvPr>
          <p:cNvSpPr txBox="1"/>
          <p:nvPr/>
        </p:nvSpPr>
        <p:spPr>
          <a:xfrm>
            <a:off x="775908" y="2894496"/>
            <a:ext cx="3870520" cy="1094274"/>
          </a:xfrm>
          <a:prstGeom prst="rect">
            <a:avLst/>
          </a:prstGeom>
          <a:noFill/>
        </p:spPr>
        <p:txBody>
          <a:bodyPr wrap="square" rtlCol="0">
            <a:spAutoFit/>
          </a:bodyPr>
          <a:lstStyle/>
          <a:p>
            <a:pPr>
              <a:lnSpc>
                <a:spcPts val="1600"/>
              </a:lnSpc>
            </a:pPr>
            <a:r>
              <a:rPr lang="de-DE" b="1" dirty="0">
                <a:solidFill>
                  <a:srgbClr val="FF6600"/>
                </a:solidFill>
                <a:latin typeface="Lato" panose="020F0502020204030203" pitchFamily="34" charset="0"/>
                <a:ea typeface="Lato" panose="020F0502020204030203" pitchFamily="34" charset="0"/>
                <a:cs typeface="Lato" panose="020F0502020204030203" pitchFamily="34" charset="0"/>
              </a:rPr>
              <a:t>Preisverleihung </a:t>
            </a:r>
          </a:p>
          <a:p>
            <a:pPr>
              <a:lnSpc>
                <a:spcPts val="1600"/>
              </a:lnSpc>
            </a:pPr>
            <a:r>
              <a:rPr lang="de-DE" b="1" dirty="0">
                <a:solidFill>
                  <a:srgbClr val="FF6600"/>
                </a:solidFill>
                <a:latin typeface="Lato" panose="020F0502020204030203" pitchFamily="34" charset="0"/>
                <a:ea typeface="Lato" panose="020F0502020204030203" pitchFamily="34" charset="0"/>
                <a:cs typeface="Lato" panose="020F0502020204030203" pitchFamily="34" charset="0"/>
              </a:rPr>
              <a:t>zum Börsencup 20</a:t>
            </a:r>
            <a:r>
              <a:rPr lang="de-DE" b="1" dirty="0">
                <a:solidFill>
                  <a:srgbClr val="FF6600"/>
                </a:solidFill>
                <a:highlight>
                  <a:srgbClr val="00FFFF"/>
                </a:highlight>
                <a:latin typeface="Lato" panose="020F0502020204030203" pitchFamily="34" charset="0"/>
                <a:ea typeface="Lato" panose="020F0502020204030203" pitchFamily="34" charset="0"/>
                <a:cs typeface="Lato" panose="020F0502020204030203" pitchFamily="34" charset="0"/>
              </a:rPr>
              <a:t>24</a:t>
            </a:r>
            <a:r>
              <a:rPr lang="de-DE" b="1" dirty="0">
                <a:solidFill>
                  <a:srgbClr val="FF6600"/>
                </a:solidFill>
                <a:latin typeface="Lato" panose="020F0502020204030203" pitchFamily="34" charset="0"/>
                <a:ea typeface="Lato" panose="020F0502020204030203" pitchFamily="34" charset="0"/>
                <a:cs typeface="Lato" panose="020F0502020204030203" pitchFamily="34" charset="0"/>
              </a:rPr>
              <a:t> </a:t>
            </a:r>
          </a:p>
          <a:p>
            <a:pPr>
              <a:lnSpc>
                <a:spcPts val="1600"/>
              </a:lnSpc>
            </a:pPr>
            <a:endParaRPr lang="de-DE" sz="1200" dirty="0">
              <a:highlight>
                <a:srgbClr val="FFFF00"/>
              </a:highlight>
              <a:latin typeface="Lato" panose="020F0502020204030203" pitchFamily="34" charset="0"/>
              <a:ea typeface="Lato" panose="020F0502020204030203" pitchFamily="34" charset="0"/>
              <a:cs typeface="Lato" panose="020F0502020204030203" pitchFamily="34" charset="0"/>
            </a:endParaRPr>
          </a:p>
          <a:p>
            <a:pPr>
              <a:lnSpc>
                <a:spcPts val="1600"/>
              </a:lnSpc>
            </a:pPr>
            <a:endParaRPr lang="de-DE" sz="1200" dirty="0">
              <a:highlight>
                <a:srgbClr val="FFFF00"/>
              </a:highlight>
              <a:latin typeface="Lato" panose="020F0502020204030203" pitchFamily="34" charset="0"/>
              <a:ea typeface="Lato" panose="020F0502020204030203" pitchFamily="34" charset="0"/>
              <a:cs typeface="Lato" panose="020F0502020204030203" pitchFamily="34" charset="0"/>
            </a:endParaRPr>
          </a:p>
          <a:p>
            <a:pPr>
              <a:lnSpc>
                <a:spcPts val="1600"/>
              </a:lnSpc>
              <a:buClr>
                <a:srgbClr val="FF9900"/>
              </a:buClr>
              <a:buSzPct val="120000"/>
            </a:pPr>
            <a:r>
              <a:rPr lang="de-DE" sz="1000" dirty="0">
                <a:latin typeface="Lato" panose="020F0502020204030203" pitchFamily="34" charset="0"/>
                <a:ea typeface="Lato" panose="020F0502020204030203" pitchFamily="34" charset="0"/>
                <a:cs typeface="Lato" panose="020F0502020204030203" pitchFamily="34" charset="0"/>
              </a:rPr>
              <a:t>    </a:t>
            </a:r>
            <a:r>
              <a:rPr lang="de-DE" sz="1000" dirty="0">
                <a:highlight>
                  <a:srgbClr val="FFFF00"/>
                </a:highlight>
                <a:latin typeface="Lato" panose="020F0502020204030203" pitchFamily="34" charset="0"/>
                <a:ea typeface="Lato" panose="020F0502020204030203" pitchFamily="34" charset="0"/>
                <a:cs typeface="Lato" panose="020F0502020204030203" pitchFamily="34" charset="0"/>
              </a:rPr>
              <a:t>DD.MM.JJJJ</a:t>
            </a:r>
          </a:p>
        </p:txBody>
      </p:sp>
    </p:spTree>
    <p:extLst>
      <p:ext uri="{BB962C8B-B14F-4D97-AF65-F5344CB8AC3E}">
        <p14:creationId xmlns:p14="http://schemas.microsoft.com/office/powerpoint/2010/main" val="223641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CD37BA8-0C50-B9D2-CADC-00391BF89DDB}"/>
              </a:ext>
            </a:extLst>
          </p:cNvPr>
          <p:cNvSpPr txBox="1"/>
          <p:nvPr/>
        </p:nvSpPr>
        <p:spPr>
          <a:xfrm>
            <a:off x="3029825" y="1578842"/>
            <a:ext cx="6132350" cy="3880293"/>
          </a:xfrm>
          <a:prstGeom prst="rect">
            <a:avLst/>
          </a:prstGeom>
          <a:noFill/>
        </p:spPr>
        <p:txBody>
          <a:bodyPr wrap="square" rtlCol="0">
            <a:spAutoFit/>
          </a:bodyPr>
          <a:lstStyle/>
          <a:p>
            <a:pPr>
              <a:lnSpc>
                <a:spcPts val="1500"/>
              </a:lnSpc>
              <a:spcBef>
                <a:spcPts val="300"/>
              </a:spcBef>
              <a:spcAft>
                <a:spcPts val="300"/>
              </a:spcAft>
            </a:pPr>
            <a:r>
              <a:rPr lang="de-DE" sz="1000" dirty="0">
                <a:highlight>
                  <a:srgbClr val="FFFF00"/>
                </a:highlight>
                <a:latin typeface="+mj-lt"/>
                <a:ea typeface="Verdana" pitchFamily="34" charset="0"/>
                <a:cs typeface="Verdana" pitchFamily="34" charset="0"/>
              </a:rPr>
              <a:t>OPTIONAL:</a:t>
            </a:r>
          </a:p>
          <a:p>
            <a:pPr>
              <a:lnSpc>
                <a:spcPts val="1500"/>
              </a:lnSpc>
              <a:spcBef>
                <a:spcPts val="300"/>
              </a:spcBef>
              <a:spcAft>
                <a:spcPts val="300"/>
              </a:spcAft>
            </a:pPr>
            <a:r>
              <a:rPr lang="de-DE" sz="1000" dirty="0">
                <a:latin typeface="+mj-lt"/>
                <a:ea typeface="Verdana" pitchFamily="34" charset="0"/>
                <a:cs typeface="Verdana" pitchFamily="34" charset="0"/>
              </a:rPr>
              <a:t>Gerne können Sie die ersten Folien dazu nutzen, um auf die Marktentwicklungen in der vergangenen Spielphase und weitere Themen einzugehen. Wählen Sie je nach zeitlichem Rahmen beispielsweise aus den folgenden Themen aus:</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Kursentwicklung des DAX und ggf. Dow Jones, Euro Stoxx 50, Gold, Öl (im Spielzeitraum)</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Welche Aktien standen im Fokus der Nachrichten?</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Was waren die politischen Themen, die die Märkte bewegten?</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Wie haben sich Geldpolitik, Leitzinsen und Kapitalmarktzinsen entwickelt?</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Wie waren die Wirtschaftsdaten (Inflationsraten, BIP, Rezession)?</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Wie legen die deutschen aktuell ihr Geld an (Anzahl der Aktionäre, Höhe des Geldvermögens)?</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Wieviel Kaufkraft verlor Bargeld in den letzten 20 Jahren (Chart)?</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Wie entwickelte sich der z.B. der MSCI in den letzten 20 Jahren (Chart)?</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Guter Union-Investmentfonds z.B. Sparplan über 20 Jahren (Chart)?</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Ggf. weitere Grafiken wie DAX-Rendite-Dreieck, Zeitraum schlägt Zeitpunkt</a:t>
            </a:r>
          </a:p>
          <a:p>
            <a:pPr marL="171450" indent="-171450">
              <a:lnSpc>
                <a:spcPts val="1500"/>
              </a:lnSpc>
              <a:spcBef>
                <a:spcPts val="300"/>
              </a:spcBef>
              <a:spcAft>
                <a:spcPts val="300"/>
              </a:spcAft>
              <a:buFont typeface="Arial" panose="020B0604020202020204" pitchFamily="34" charset="0"/>
              <a:buChar char="•"/>
            </a:pPr>
            <a:r>
              <a:rPr lang="de-DE" sz="1000" dirty="0">
                <a:latin typeface="+mj-lt"/>
                <a:ea typeface="Verdana" pitchFamily="34" charset="0"/>
                <a:cs typeface="Verdana" pitchFamily="34" charset="0"/>
              </a:rPr>
              <a:t>Gute langfristige Vermögensstruktur (Renten, Aktien, Immobilien, Gold, Liquidität)</a:t>
            </a:r>
          </a:p>
        </p:txBody>
      </p:sp>
      <p:sp>
        <p:nvSpPr>
          <p:cNvPr id="7" name="Textfeld 6">
            <a:extLst>
              <a:ext uri="{FF2B5EF4-FFF2-40B4-BE49-F238E27FC236}">
                <a16:creationId xmlns:a16="http://schemas.microsoft.com/office/drawing/2014/main" id="{3EAF1A28-34E9-BE12-007A-37CCE9EAB208}"/>
              </a:ext>
            </a:extLst>
          </p:cNvPr>
          <p:cNvSpPr txBox="1"/>
          <p:nvPr/>
        </p:nvSpPr>
        <p:spPr>
          <a:xfrm>
            <a:off x="373225" y="261256"/>
            <a:ext cx="3687228"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Marktrückblick</a:t>
            </a:r>
          </a:p>
          <a:p>
            <a:r>
              <a:rPr lang="de-DE" sz="1400" dirty="0">
                <a:solidFill>
                  <a:srgbClr val="3366CC"/>
                </a:solidFill>
                <a:latin typeface="Montserrat" panose="00000500000000000000" pitchFamily="2" charset="0"/>
              </a:rPr>
              <a:t>Wie war die Situation an den Märkten?</a:t>
            </a:r>
            <a:endParaRPr lang="de-DE" sz="1400" dirty="0">
              <a:solidFill>
                <a:srgbClr val="3366CC"/>
              </a:solidFill>
              <a:highlight>
                <a:srgbClr val="FFFF00"/>
              </a:highlight>
              <a:latin typeface="Montserrat" panose="00000500000000000000" pitchFamily="2" charset="0"/>
            </a:endParaRPr>
          </a:p>
        </p:txBody>
      </p:sp>
    </p:spTree>
    <p:extLst>
      <p:ext uri="{BB962C8B-B14F-4D97-AF65-F5344CB8AC3E}">
        <p14:creationId xmlns:p14="http://schemas.microsoft.com/office/powerpoint/2010/main" val="403419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ABE0A23-F8BE-0D70-00CF-B5C22011D7ED}"/>
              </a:ext>
            </a:extLst>
          </p:cNvPr>
          <p:cNvSpPr txBox="1"/>
          <p:nvPr/>
        </p:nvSpPr>
        <p:spPr>
          <a:xfrm>
            <a:off x="373225" y="261256"/>
            <a:ext cx="2090637"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0070C0"/>
                </a:solidFill>
                <a:latin typeface="Montserrat" panose="00000500000000000000" pitchFamily="2" charset="0"/>
              </a:rPr>
              <a:t>Spielregeln Kompakt</a:t>
            </a:r>
          </a:p>
        </p:txBody>
      </p:sp>
      <p:sp>
        <p:nvSpPr>
          <p:cNvPr id="3" name="Rechteck: abgerundete Ecken 2">
            <a:extLst>
              <a:ext uri="{FF2B5EF4-FFF2-40B4-BE49-F238E27FC236}">
                <a16:creationId xmlns:a16="http://schemas.microsoft.com/office/drawing/2014/main" id="{84892468-0E8B-77F6-497C-E6DC78C14376}"/>
              </a:ext>
            </a:extLst>
          </p:cNvPr>
          <p:cNvSpPr/>
          <p:nvPr/>
        </p:nvSpPr>
        <p:spPr>
          <a:xfrm>
            <a:off x="266897" y="4223658"/>
            <a:ext cx="11550512" cy="1505898"/>
          </a:xfrm>
          <a:prstGeom prst="roundRect">
            <a:avLst>
              <a:gd name="adj" fmla="val 6799"/>
            </a:avLst>
          </a:prstGeom>
          <a:solidFill>
            <a:schemeClr val="bg1"/>
          </a:solidFill>
          <a:ln w="25400">
            <a:solidFill>
              <a:srgbClr val="66CCFF"/>
            </a:solidFill>
          </a:ln>
          <a:effectLst>
            <a:outerShdw blurRad="101600" dist="101600" dir="2700000" algn="tl"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5E361A23-15AD-7EA7-E89E-98E6437E4C2C}"/>
              </a:ext>
            </a:extLst>
          </p:cNvPr>
          <p:cNvSpPr txBox="1"/>
          <p:nvPr/>
        </p:nvSpPr>
        <p:spPr>
          <a:xfrm>
            <a:off x="374591" y="1424850"/>
            <a:ext cx="4431323" cy="4278094"/>
          </a:xfrm>
          <a:prstGeom prst="rect">
            <a:avLst/>
          </a:prstGeom>
          <a:noFill/>
        </p:spPr>
        <p:txBody>
          <a:bodyPr wrap="square" rtlCol="0">
            <a:spAutoFit/>
          </a:bodyPr>
          <a:lstStyle/>
          <a:p>
            <a:pPr>
              <a:spcBef>
                <a:spcPts val="300"/>
              </a:spcBef>
              <a:spcAft>
                <a:spcPts val="300"/>
              </a:spcAft>
            </a:pPr>
            <a:r>
              <a:rPr lang="de-DE" sz="1200" b="1" dirty="0">
                <a:solidFill>
                  <a:schemeClr val="accent5">
                    <a:lumMod val="75000"/>
                  </a:schemeClr>
                </a:solidFill>
                <a:latin typeface="+mj-lt"/>
              </a:rPr>
              <a:t>Anzahl der Depots pro Account:</a:t>
            </a:r>
            <a:r>
              <a:rPr lang="de-DE" sz="1200" dirty="0">
                <a:solidFill>
                  <a:schemeClr val="accent5">
                    <a:lumMod val="75000"/>
                  </a:schemeClr>
                </a:solidFill>
                <a:latin typeface="+mj-lt"/>
              </a:rPr>
              <a:t> </a:t>
            </a:r>
            <a:r>
              <a:rPr lang="de-DE" sz="1200" dirty="0">
                <a:latin typeface="+mj-lt"/>
              </a:rPr>
              <a:t>Zwei Depots </a:t>
            </a:r>
            <a:endParaRPr lang="de-DE" sz="1200" dirty="0">
              <a:solidFill>
                <a:schemeClr val="accent5">
                  <a:lumMod val="75000"/>
                </a:schemeClr>
              </a:solidFill>
              <a:latin typeface="+mj-lt"/>
            </a:endParaRPr>
          </a:p>
          <a:p>
            <a:pPr>
              <a:spcBef>
                <a:spcPts val="300"/>
              </a:spcBef>
              <a:spcAft>
                <a:spcPts val="300"/>
              </a:spcAft>
            </a:pPr>
            <a:r>
              <a:rPr lang="de-DE" sz="1000" dirty="0">
                <a:latin typeface="+mj-lt"/>
              </a:rPr>
              <a:t>(Ein Wettbewerbs- und ein Trainings-Depot)</a:t>
            </a:r>
          </a:p>
          <a:p>
            <a:pPr>
              <a:spcBef>
                <a:spcPts val="300"/>
              </a:spcBef>
              <a:spcAft>
                <a:spcPts val="300"/>
              </a:spcAft>
            </a:pPr>
            <a:endParaRPr lang="de-DE" sz="1000" b="1" dirty="0">
              <a:solidFill>
                <a:schemeClr val="accent5">
                  <a:lumMod val="75000"/>
                </a:schemeClr>
              </a:solidFill>
              <a:latin typeface="+mj-lt"/>
            </a:endParaRPr>
          </a:p>
          <a:p>
            <a:pPr>
              <a:spcBef>
                <a:spcPts val="300"/>
              </a:spcBef>
              <a:spcAft>
                <a:spcPts val="300"/>
              </a:spcAft>
            </a:pPr>
            <a:r>
              <a:rPr lang="de-DE" sz="1200" b="1" dirty="0">
                <a:solidFill>
                  <a:schemeClr val="accent5">
                    <a:lumMod val="75000"/>
                  </a:schemeClr>
                </a:solidFill>
                <a:latin typeface="+mj-lt"/>
              </a:rPr>
              <a:t>Startkapital:</a:t>
            </a:r>
            <a:r>
              <a:rPr lang="de-DE" sz="1200" dirty="0">
                <a:solidFill>
                  <a:schemeClr val="accent5">
                    <a:lumMod val="75000"/>
                  </a:schemeClr>
                </a:solidFill>
                <a:latin typeface="+mj-lt"/>
              </a:rPr>
              <a:t> </a:t>
            </a:r>
            <a:r>
              <a:rPr lang="de-DE" sz="1200" dirty="0">
                <a:latin typeface="+mj-lt"/>
              </a:rPr>
              <a:t>100.000 Euro fiktives Spielkapital je Depot</a:t>
            </a:r>
          </a:p>
          <a:p>
            <a:pPr>
              <a:spcBef>
                <a:spcPts val="300"/>
              </a:spcBef>
              <a:spcAft>
                <a:spcPts val="300"/>
              </a:spcAft>
            </a:pPr>
            <a:endParaRPr lang="de-DE" sz="1000" b="1" dirty="0">
              <a:solidFill>
                <a:schemeClr val="accent5">
                  <a:lumMod val="75000"/>
                </a:schemeClr>
              </a:solidFill>
              <a:latin typeface="+mj-lt"/>
              <a:ea typeface="Verdana" pitchFamily="34" charset="0"/>
              <a:cs typeface="Verdana" pitchFamily="34" charset="0"/>
            </a:endParaRPr>
          </a:p>
          <a:p>
            <a:pPr>
              <a:spcBef>
                <a:spcPts val="300"/>
              </a:spcBef>
              <a:spcAft>
                <a:spcPts val="300"/>
              </a:spcAft>
            </a:pPr>
            <a:r>
              <a:rPr lang="de-DE" sz="1200" b="1" dirty="0">
                <a:solidFill>
                  <a:srgbClr val="0070C0"/>
                </a:solidFill>
              </a:rPr>
              <a:t>Spielzeitraum: </a:t>
            </a:r>
            <a:r>
              <a:rPr lang="de-DE" sz="1200" dirty="0">
                <a:highlight>
                  <a:srgbClr val="00FFFF"/>
                </a:highlight>
              </a:rPr>
              <a:t>26. Februar bis 10. Mai 2024</a:t>
            </a:r>
          </a:p>
          <a:p>
            <a:pPr>
              <a:spcBef>
                <a:spcPts val="300"/>
              </a:spcBef>
              <a:spcAft>
                <a:spcPts val="300"/>
              </a:spcAft>
            </a:pPr>
            <a:endParaRPr lang="de-DE" sz="1000" dirty="0">
              <a:highlight>
                <a:srgbClr val="00FFFF"/>
              </a:highlight>
            </a:endParaRPr>
          </a:p>
          <a:p>
            <a:pPr>
              <a:spcBef>
                <a:spcPts val="300"/>
              </a:spcBef>
              <a:spcAft>
                <a:spcPts val="300"/>
              </a:spcAft>
            </a:pPr>
            <a:r>
              <a:rPr lang="de-DE" sz="1200" b="1" dirty="0">
                <a:solidFill>
                  <a:srgbClr val="0070C0"/>
                </a:solidFill>
              </a:rPr>
              <a:t>Qualifikationsstichtag: </a:t>
            </a:r>
            <a:r>
              <a:rPr lang="de-DE" sz="1200" dirty="0">
                <a:solidFill>
                  <a:schemeClr val="tx1"/>
                </a:solidFill>
                <a:highlight>
                  <a:srgbClr val="00FFFF"/>
                </a:highlight>
                <a:latin typeface="+mj-lt"/>
                <a:ea typeface="Verdana" pitchFamily="34" charset="0"/>
                <a:cs typeface="Verdana" pitchFamily="34" charset="0"/>
              </a:rPr>
              <a:t>26. April 2024 (22 Uhr) </a:t>
            </a:r>
          </a:p>
          <a:p>
            <a:pPr>
              <a:spcBef>
                <a:spcPts val="300"/>
              </a:spcBef>
              <a:spcAft>
                <a:spcPts val="300"/>
              </a:spcAft>
            </a:pPr>
            <a:r>
              <a:rPr lang="de-DE" sz="1000" dirty="0">
                <a:latin typeface="+mj-lt"/>
                <a:ea typeface="Verdana" pitchFamily="34" charset="0"/>
                <a:cs typeface="Verdana" pitchFamily="34" charset="0"/>
              </a:rPr>
              <a:t>(</a:t>
            </a:r>
            <a:r>
              <a:rPr lang="de-DE" sz="1000" dirty="0">
                <a:solidFill>
                  <a:schemeClr val="tx1"/>
                </a:solidFill>
                <a:latin typeface="+mj-lt"/>
                <a:ea typeface="Verdana" pitchFamily="34" charset="0"/>
                <a:cs typeface="Verdana" pitchFamily="34" charset="0"/>
              </a:rPr>
              <a:t>mind</a:t>
            </a:r>
            <a:r>
              <a:rPr lang="de-DE" sz="1000" dirty="0">
                <a:latin typeface="+mj-lt"/>
                <a:ea typeface="Verdana" pitchFamily="34" charset="0"/>
                <a:cs typeface="Verdana" pitchFamily="34" charset="0"/>
              </a:rPr>
              <a:t>. drei abgerechnete Kaufaufträge)</a:t>
            </a:r>
          </a:p>
          <a:p>
            <a:pPr>
              <a:spcBef>
                <a:spcPts val="300"/>
              </a:spcBef>
              <a:spcAft>
                <a:spcPts val="300"/>
              </a:spcAft>
            </a:pPr>
            <a:endParaRPr lang="de-DE" sz="1000" dirty="0">
              <a:solidFill>
                <a:schemeClr val="tx1"/>
              </a:solidFill>
              <a:latin typeface="+mj-lt"/>
              <a:ea typeface="Verdana" pitchFamily="34" charset="0"/>
              <a:cs typeface="Verdana" pitchFamily="34" charset="0"/>
            </a:endParaRPr>
          </a:p>
          <a:p>
            <a:pPr>
              <a:spcBef>
                <a:spcPts val="300"/>
              </a:spcBef>
              <a:spcAft>
                <a:spcPts val="300"/>
              </a:spcAft>
            </a:pPr>
            <a:r>
              <a:rPr lang="de-DE" sz="1200" b="1" dirty="0">
                <a:solidFill>
                  <a:srgbClr val="0070C0"/>
                </a:solidFill>
                <a:latin typeface="+mj-lt"/>
                <a:ea typeface="Verdana" pitchFamily="34" charset="0"/>
                <a:cs typeface="Verdana" pitchFamily="34" charset="0"/>
              </a:rPr>
              <a:t>Wertungen: </a:t>
            </a:r>
            <a:r>
              <a:rPr lang="de-DE" sz="1200" dirty="0">
                <a:latin typeface="+mj-lt"/>
                <a:ea typeface="Verdana" pitchFamily="34" charset="0"/>
                <a:cs typeface="Verdana" pitchFamily="34" charset="0"/>
              </a:rPr>
              <a:t>Depotgesamtwert &amp; Nachhaltiger Ertrag</a:t>
            </a:r>
            <a:endParaRPr lang="de-DE" sz="1200" dirty="0">
              <a:solidFill>
                <a:schemeClr val="tx1"/>
              </a:solidFill>
              <a:latin typeface="+mj-lt"/>
              <a:ea typeface="Verdana" pitchFamily="34" charset="0"/>
              <a:cs typeface="Verdana" pitchFamily="34" charset="0"/>
            </a:endParaRPr>
          </a:p>
          <a:p>
            <a:pPr>
              <a:spcBef>
                <a:spcPts val="300"/>
              </a:spcBef>
              <a:spcAft>
                <a:spcPts val="300"/>
              </a:spcAft>
            </a:pPr>
            <a:endParaRPr lang="de-DE" sz="1000" b="1" dirty="0">
              <a:solidFill>
                <a:schemeClr val="accent5">
                  <a:lumMod val="75000"/>
                </a:schemeClr>
              </a:solidFill>
              <a:latin typeface="+mj-lt"/>
              <a:ea typeface="Verdana" pitchFamily="34" charset="0"/>
              <a:cs typeface="Verdana" pitchFamily="34" charset="0"/>
            </a:endParaRPr>
          </a:p>
          <a:p>
            <a:pPr>
              <a:spcBef>
                <a:spcPts val="300"/>
              </a:spcBef>
              <a:spcAft>
                <a:spcPts val="300"/>
              </a:spcAft>
            </a:pPr>
            <a:r>
              <a:rPr lang="de-DE" sz="1200" b="1" dirty="0">
                <a:solidFill>
                  <a:schemeClr val="accent5">
                    <a:lumMod val="75000"/>
                  </a:schemeClr>
                </a:solidFill>
                <a:latin typeface="+mj-lt"/>
                <a:ea typeface="Verdana" pitchFamily="34" charset="0"/>
                <a:cs typeface="Verdana" pitchFamily="34" charset="0"/>
              </a:rPr>
              <a:t>Handelbare Wertpapiere</a:t>
            </a:r>
          </a:p>
          <a:p>
            <a:pPr>
              <a:spcBef>
                <a:spcPts val="300"/>
              </a:spcBef>
              <a:spcAft>
                <a:spcPts val="300"/>
              </a:spcAft>
            </a:pPr>
            <a:r>
              <a:rPr lang="de-DE" sz="1000" dirty="0">
                <a:latin typeface="+mj-lt"/>
                <a:ea typeface="Verdana" pitchFamily="34" charset="0"/>
                <a:cs typeface="Verdana" pitchFamily="34" charset="0"/>
              </a:rPr>
              <a:t>Beim Börsencup können über 9.000 nationale und internationale Wertpapiere virtuell an der Börse Stuttgart gehandelt werden. </a:t>
            </a:r>
          </a:p>
          <a:p>
            <a:pPr marL="171450" indent="-171450">
              <a:spcBef>
                <a:spcPts val="300"/>
              </a:spcBef>
              <a:spcAft>
                <a:spcPts val="300"/>
              </a:spcAft>
              <a:buClr>
                <a:srgbClr val="FF6600"/>
              </a:buClr>
              <a:buFont typeface="Arial" panose="020B0604020202020204" pitchFamily="34" charset="0"/>
              <a:buChar char="•"/>
            </a:pPr>
            <a:r>
              <a:rPr lang="de-DE" sz="1000" dirty="0">
                <a:latin typeface="+mj-lt"/>
                <a:ea typeface="Verdana" pitchFamily="34" charset="0"/>
                <a:cs typeface="Verdana" pitchFamily="34" charset="0"/>
              </a:rPr>
              <a:t>Alle Aktien, die an der Börse Stuttgart gelistet sind</a:t>
            </a:r>
          </a:p>
          <a:p>
            <a:pPr marL="171450" indent="-171450">
              <a:spcBef>
                <a:spcPts val="300"/>
              </a:spcBef>
              <a:spcAft>
                <a:spcPts val="300"/>
              </a:spcAft>
              <a:buClr>
                <a:srgbClr val="FF6600"/>
              </a:buClr>
              <a:buFont typeface="Arial" panose="020B0604020202020204" pitchFamily="34" charset="0"/>
              <a:buChar char="•"/>
            </a:pPr>
            <a:r>
              <a:rPr lang="de-DE" sz="1000" dirty="0">
                <a:latin typeface="+mj-lt"/>
                <a:ea typeface="Verdana" pitchFamily="34" charset="0"/>
                <a:cs typeface="Verdana" pitchFamily="34" charset="0"/>
              </a:rPr>
              <a:t>Nachhaltigkeitsindex: „Global Challenges Index“ (GCX)</a:t>
            </a:r>
          </a:p>
          <a:p>
            <a:pPr marL="171450" indent="-171450">
              <a:spcBef>
                <a:spcPts val="300"/>
              </a:spcBef>
              <a:spcAft>
                <a:spcPts val="300"/>
              </a:spcAft>
              <a:buClr>
                <a:srgbClr val="FF6600"/>
              </a:buClr>
              <a:buFont typeface="Arial" panose="020B0604020202020204" pitchFamily="34" charset="0"/>
              <a:buChar char="•"/>
            </a:pPr>
            <a:r>
              <a:rPr lang="de-DE" sz="1000" dirty="0">
                <a:latin typeface="+mj-lt"/>
                <a:ea typeface="Verdana" pitchFamily="34" charset="0"/>
                <a:cs typeface="Verdana" pitchFamily="34" charset="0"/>
              </a:rPr>
              <a:t>Ausgewählte Investmentfonds</a:t>
            </a:r>
          </a:p>
        </p:txBody>
      </p:sp>
      <p:pic>
        <p:nvPicPr>
          <p:cNvPr id="7" name="Grafik 6">
            <a:extLst>
              <a:ext uri="{FF2B5EF4-FFF2-40B4-BE49-F238E27FC236}">
                <a16:creationId xmlns:a16="http://schemas.microsoft.com/office/drawing/2014/main" id="{13E1F75E-1BF5-52D8-F48A-CD706EE5786D}"/>
              </a:ext>
            </a:extLst>
          </p:cNvPr>
          <p:cNvPicPr>
            <a:picLocks noChangeAspect="1"/>
          </p:cNvPicPr>
          <p:nvPr/>
        </p:nvPicPr>
        <p:blipFill>
          <a:blip r:embed="rId2"/>
          <a:stretch>
            <a:fillRect/>
          </a:stretch>
        </p:blipFill>
        <p:spPr>
          <a:xfrm>
            <a:off x="4786842" y="4313220"/>
            <a:ext cx="2103271" cy="1263551"/>
          </a:xfrm>
          <a:prstGeom prst="rect">
            <a:avLst/>
          </a:prstGeom>
        </p:spPr>
      </p:pic>
      <p:sp>
        <p:nvSpPr>
          <p:cNvPr id="10" name="Textfeld 9">
            <a:extLst>
              <a:ext uri="{FF2B5EF4-FFF2-40B4-BE49-F238E27FC236}">
                <a16:creationId xmlns:a16="http://schemas.microsoft.com/office/drawing/2014/main" id="{352D09D2-7562-667C-5A5B-9A7D821FF75D}"/>
              </a:ext>
            </a:extLst>
          </p:cNvPr>
          <p:cNvSpPr txBox="1"/>
          <p:nvPr/>
        </p:nvSpPr>
        <p:spPr>
          <a:xfrm>
            <a:off x="387558" y="5852453"/>
            <a:ext cx="6364243" cy="215444"/>
          </a:xfrm>
          <a:prstGeom prst="rect">
            <a:avLst/>
          </a:prstGeom>
          <a:noFill/>
        </p:spPr>
        <p:txBody>
          <a:bodyPr wrap="none" rtlCol="0">
            <a:spAutoFit/>
          </a:bodyPr>
          <a:lstStyle/>
          <a:p>
            <a:r>
              <a:rPr lang="de-DE" sz="800" dirty="0">
                <a:latin typeface="+mj-lt"/>
                <a:ea typeface="Verdana" panose="020B0604030504040204" pitchFamily="34" charset="0"/>
              </a:rPr>
              <a:t>(Alleinverbindlich sind ausschließlich die aktuellen Spielregeln und Teilnahmebedingungen auf der Börsencup-Webseite bzw. in der App.)</a:t>
            </a:r>
            <a:endParaRPr lang="de-DE" sz="800" dirty="0">
              <a:latin typeface="+mj-lt"/>
            </a:endParaRPr>
          </a:p>
        </p:txBody>
      </p:sp>
      <p:pic>
        <p:nvPicPr>
          <p:cNvPr id="4" name="Grafik 3">
            <a:extLst>
              <a:ext uri="{FF2B5EF4-FFF2-40B4-BE49-F238E27FC236}">
                <a16:creationId xmlns:a16="http://schemas.microsoft.com/office/drawing/2014/main" id="{6D511F3E-5B14-4CBE-CE52-C53EA906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380" y="2634342"/>
            <a:ext cx="2142019" cy="1283986"/>
          </a:xfrm>
          <a:prstGeom prst="rect">
            <a:avLst/>
          </a:prstGeom>
        </p:spPr>
      </p:pic>
      <p:pic>
        <p:nvPicPr>
          <p:cNvPr id="11" name="Grafik 10" descr="Ein Bild, das Lampe enthält.&#10;&#10;Automatisch generierte Beschreibung">
            <a:extLst>
              <a:ext uri="{FF2B5EF4-FFF2-40B4-BE49-F238E27FC236}">
                <a16:creationId xmlns:a16="http://schemas.microsoft.com/office/drawing/2014/main" id="{F62D7C6D-45C1-2A0F-AEC1-E730E9742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980" y="937396"/>
            <a:ext cx="1870373" cy="1767179"/>
          </a:xfrm>
          <a:prstGeom prst="rect">
            <a:avLst/>
          </a:prstGeom>
        </p:spPr>
      </p:pic>
      <p:sp>
        <p:nvSpPr>
          <p:cNvPr id="12" name="Textfeld 11">
            <a:extLst>
              <a:ext uri="{FF2B5EF4-FFF2-40B4-BE49-F238E27FC236}">
                <a16:creationId xmlns:a16="http://schemas.microsoft.com/office/drawing/2014/main" id="{832E6CD9-47E5-3D84-0969-E9D66A224560}"/>
              </a:ext>
            </a:extLst>
          </p:cNvPr>
          <p:cNvSpPr txBox="1"/>
          <p:nvPr/>
        </p:nvSpPr>
        <p:spPr>
          <a:xfrm rot="20324627">
            <a:off x="10253121" y="1360475"/>
            <a:ext cx="1154381" cy="800219"/>
          </a:xfrm>
          <a:prstGeom prst="rect">
            <a:avLst/>
          </a:prstGeom>
          <a:noFill/>
        </p:spPr>
        <p:txBody>
          <a:bodyPr wrap="square" rtlCol="0">
            <a:spAutoFit/>
          </a:bodyPr>
          <a:lstStyle/>
          <a:p>
            <a:pPr algn="ctr">
              <a:spcBef>
                <a:spcPts val="300"/>
              </a:spcBef>
              <a:spcAft>
                <a:spcPts val="300"/>
              </a:spcAft>
            </a:pPr>
            <a:r>
              <a:rPr lang="de-DE" sz="1200" b="1" dirty="0">
                <a:solidFill>
                  <a:schemeClr val="bg1"/>
                </a:solidFill>
                <a:latin typeface="Montserrat" panose="00000500000000000000" pitchFamily="2" charset="0"/>
                <a:ea typeface="Verdana" panose="020B0604030504040204" pitchFamily="34" charset="0"/>
                <a:cs typeface="Verdana" panose="020B0604030504040204" pitchFamily="34" charset="0"/>
              </a:rPr>
              <a:t>Ordern </a:t>
            </a:r>
          </a:p>
          <a:p>
            <a:pPr algn="ctr">
              <a:spcBef>
                <a:spcPts val="300"/>
              </a:spcBef>
              <a:spcAft>
                <a:spcPts val="300"/>
              </a:spcAft>
            </a:pPr>
            <a:r>
              <a:rPr lang="de-DE" sz="1200" b="1" dirty="0">
                <a:solidFill>
                  <a:schemeClr val="bg1"/>
                </a:solidFill>
                <a:latin typeface="Montserrat" panose="00000500000000000000" pitchFamily="2" charset="0"/>
                <a:ea typeface="Verdana" panose="020B0604030504040204" pitchFamily="34" charset="0"/>
                <a:cs typeface="Verdana" panose="020B0604030504040204" pitchFamily="34" charset="0"/>
              </a:rPr>
              <a:t>wie die </a:t>
            </a:r>
          </a:p>
          <a:p>
            <a:pPr algn="ctr">
              <a:spcBef>
                <a:spcPts val="300"/>
              </a:spcBef>
              <a:spcAft>
                <a:spcPts val="300"/>
              </a:spcAft>
            </a:pPr>
            <a:r>
              <a:rPr lang="de-DE" sz="1200" b="1" dirty="0">
                <a:solidFill>
                  <a:schemeClr val="bg1"/>
                </a:solidFill>
                <a:latin typeface="Montserrat" panose="00000500000000000000" pitchFamily="2" charset="0"/>
                <a:ea typeface="Verdana" panose="020B0604030504040204" pitchFamily="34" charset="0"/>
                <a:cs typeface="Verdana" panose="020B0604030504040204" pitchFamily="34" charset="0"/>
              </a:rPr>
              <a:t>Profis!</a:t>
            </a:r>
            <a:endParaRPr lang="de-DE" sz="1200" b="1" u="sng" dirty="0">
              <a:solidFill>
                <a:schemeClr val="bg1"/>
              </a:solidFill>
              <a:latin typeface="Montserrat" panose="00000500000000000000" pitchFamily="2" charset="0"/>
              <a:ea typeface="Verdana" panose="020B0604030504040204" pitchFamily="34" charset="0"/>
              <a:cs typeface="Verdana" panose="020B0604030504040204" pitchFamily="34" charset="0"/>
            </a:endParaRPr>
          </a:p>
        </p:txBody>
      </p:sp>
      <p:sp>
        <p:nvSpPr>
          <p:cNvPr id="13" name="Textfeld 12">
            <a:extLst>
              <a:ext uri="{FF2B5EF4-FFF2-40B4-BE49-F238E27FC236}">
                <a16:creationId xmlns:a16="http://schemas.microsoft.com/office/drawing/2014/main" id="{89FB703E-8E54-C8D4-5422-B0039819F9BF}"/>
              </a:ext>
            </a:extLst>
          </p:cNvPr>
          <p:cNvSpPr txBox="1"/>
          <p:nvPr/>
        </p:nvSpPr>
        <p:spPr>
          <a:xfrm>
            <a:off x="7402974" y="3094828"/>
            <a:ext cx="4431323" cy="2477601"/>
          </a:xfrm>
          <a:prstGeom prst="rect">
            <a:avLst/>
          </a:prstGeom>
          <a:noFill/>
        </p:spPr>
        <p:txBody>
          <a:bodyPr wrap="square" rtlCol="0">
            <a:spAutoFit/>
          </a:bodyPr>
          <a:lstStyle/>
          <a:p>
            <a:pPr>
              <a:spcBef>
                <a:spcPts val="300"/>
              </a:spcBef>
              <a:spcAft>
                <a:spcPts val="300"/>
              </a:spcAft>
            </a:pPr>
            <a:r>
              <a:rPr lang="de-DE" sz="1200" b="1" dirty="0">
                <a:solidFill>
                  <a:schemeClr val="accent5">
                    <a:lumMod val="75000"/>
                  </a:schemeClr>
                </a:solidFill>
                <a:latin typeface="+mj-lt"/>
              </a:rPr>
              <a:t>Börse real erleben</a:t>
            </a:r>
          </a:p>
          <a:p>
            <a:pPr marL="171450" indent="-171450">
              <a:spcBef>
                <a:spcPts val="300"/>
              </a:spcBef>
              <a:spcAft>
                <a:spcPts val="300"/>
              </a:spcAft>
              <a:buClr>
                <a:srgbClr val="FF6600"/>
              </a:buClr>
              <a:buFont typeface="Arial" panose="020B0604020202020204" pitchFamily="34" charset="0"/>
              <a:buChar char="•"/>
            </a:pPr>
            <a:r>
              <a:rPr lang="de-DE" sz="1200" dirty="0">
                <a:latin typeface="+mj-lt"/>
              </a:rPr>
              <a:t>Echtzeit-Daten und -Handel</a:t>
            </a:r>
          </a:p>
          <a:p>
            <a:pPr marL="171450" indent="-171450">
              <a:spcBef>
                <a:spcPts val="300"/>
              </a:spcBef>
              <a:spcAft>
                <a:spcPts val="300"/>
              </a:spcAft>
              <a:buClr>
                <a:srgbClr val="FF6600"/>
              </a:buClr>
              <a:buFont typeface="Arial" panose="020B0604020202020204" pitchFamily="34" charset="0"/>
              <a:buChar char="•"/>
            </a:pPr>
            <a:r>
              <a:rPr lang="de-DE" sz="1200" dirty="0">
                <a:latin typeface="+mj-lt"/>
              </a:rPr>
              <a:t>Börsenspaß ohne Risiko</a:t>
            </a:r>
          </a:p>
          <a:p>
            <a:pPr marL="171450" indent="-171450">
              <a:spcBef>
                <a:spcPts val="300"/>
              </a:spcBef>
              <a:spcAft>
                <a:spcPts val="300"/>
              </a:spcAft>
              <a:buClr>
                <a:srgbClr val="FF6600"/>
              </a:buClr>
              <a:buFont typeface="Arial" panose="020B0604020202020204" pitchFamily="34" charset="0"/>
              <a:buChar char="•"/>
            </a:pPr>
            <a:r>
              <a:rPr lang="de-DE" sz="1200" b="1" dirty="0">
                <a:solidFill>
                  <a:schemeClr val="accent5">
                    <a:lumMod val="75000"/>
                  </a:schemeClr>
                </a:solidFill>
                <a:latin typeface="+mj-lt"/>
              </a:rPr>
              <a:t>Ziel: Depotwert erhöhen</a:t>
            </a:r>
          </a:p>
          <a:p>
            <a:pPr>
              <a:spcBef>
                <a:spcPts val="300"/>
              </a:spcBef>
              <a:spcAft>
                <a:spcPts val="300"/>
              </a:spcAft>
            </a:pPr>
            <a:endParaRPr lang="de-DE" sz="1000" b="1" dirty="0">
              <a:solidFill>
                <a:schemeClr val="accent5">
                  <a:lumMod val="75000"/>
                </a:schemeClr>
              </a:solidFill>
              <a:latin typeface="+mj-lt"/>
              <a:ea typeface="Verdana" pitchFamily="34" charset="0"/>
              <a:cs typeface="Verdana" pitchFamily="34" charset="0"/>
            </a:endParaRPr>
          </a:p>
          <a:p>
            <a:pPr>
              <a:spcBef>
                <a:spcPts val="300"/>
              </a:spcBef>
              <a:spcAft>
                <a:spcPts val="300"/>
              </a:spcAft>
            </a:pPr>
            <a:r>
              <a:rPr lang="de-DE" sz="1200" b="1" dirty="0">
                <a:solidFill>
                  <a:schemeClr val="accent5">
                    <a:lumMod val="75000"/>
                  </a:schemeClr>
                </a:solidFill>
                <a:latin typeface="+mj-lt"/>
                <a:ea typeface="Verdana" pitchFamily="34" charset="0"/>
                <a:cs typeface="Verdana" pitchFamily="34" charset="0"/>
              </a:rPr>
              <a:t>Sonderregeln</a:t>
            </a:r>
            <a:endParaRPr lang="de-DE" sz="1200" dirty="0">
              <a:solidFill>
                <a:schemeClr val="accent5">
                  <a:lumMod val="75000"/>
                </a:schemeClr>
              </a:solidFill>
              <a:latin typeface="+mj-lt"/>
              <a:ea typeface="Verdana" pitchFamily="34" charset="0"/>
              <a:cs typeface="Verdana" pitchFamily="34" charset="0"/>
            </a:endParaRPr>
          </a:p>
          <a:p>
            <a:pPr marL="171450" indent="-171450">
              <a:spcBef>
                <a:spcPts val="300"/>
              </a:spcBef>
              <a:spcAft>
                <a:spcPts val="300"/>
              </a:spcAft>
              <a:buClr>
                <a:srgbClr val="FF6600"/>
              </a:buClr>
              <a:buFont typeface="Arial" panose="020B0604020202020204" pitchFamily="34" charset="0"/>
              <a:buChar char="•"/>
            </a:pPr>
            <a:r>
              <a:rPr lang="de-DE" sz="1000" dirty="0">
                <a:latin typeface="+mj-lt"/>
                <a:ea typeface="Verdana" pitchFamily="34" charset="0"/>
                <a:cs typeface="Verdana" pitchFamily="34" charset="0"/>
              </a:rPr>
              <a:t>Bezogen auf den aktuellen Depotwert (inkl. Barposition) können bei einem Kauf </a:t>
            </a:r>
            <a:r>
              <a:rPr lang="de-DE" sz="1000" b="1" dirty="0">
                <a:solidFill>
                  <a:srgbClr val="0070C0"/>
                </a:solidFill>
                <a:latin typeface="+mj-lt"/>
                <a:ea typeface="Verdana" pitchFamily="34" charset="0"/>
                <a:cs typeface="Verdana" pitchFamily="34" charset="0"/>
              </a:rPr>
              <a:t>maximal 20 %</a:t>
            </a:r>
            <a:r>
              <a:rPr lang="de-DE" sz="1000" dirty="0">
                <a:solidFill>
                  <a:srgbClr val="0070C0"/>
                </a:solidFill>
                <a:latin typeface="+mj-lt"/>
                <a:ea typeface="Verdana" pitchFamily="34" charset="0"/>
                <a:cs typeface="Verdana" pitchFamily="34" charset="0"/>
              </a:rPr>
              <a:t> </a:t>
            </a:r>
            <a:r>
              <a:rPr lang="de-DE" sz="1000" dirty="0">
                <a:latin typeface="+mj-lt"/>
                <a:ea typeface="Verdana" pitchFamily="34" charset="0"/>
                <a:cs typeface="Verdana" pitchFamily="34" charset="0"/>
              </a:rPr>
              <a:t>in ein Wertpapier investiert werden. </a:t>
            </a:r>
          </a:p>
          <a:p>
            <a:pPr marL="171450" indent="-171450">
              <a:spcBef>
                <a:spcPts val="300"/>
              </a:spcBef>
              <a:spcAft>
                <a:spcPts val="300"/>
              </a:spcAft>
              <a:buClr>
                <a:srgbClr val="FF6600"/>
              </a:buClr>
              <a:buFont typeface="Arial" panose="020B0604020202020204" pitchFamily="34" charset="0"/>
              <a:buChar char="•"/>
            </a:pPr>
            <a:r>
              <a:rPr lang="de-DE" sz="1000" dirty="0">
                <a:latin typeface="+mj-lt"/>
                <a:ea typeface="Verdana" panose="020B0604030504040204" pitchFamily="34" charset="0"/>
              </a:rPr>
              <a:t>Sogenannte „</a:t>
            </a:r>
            <a:r>
              <a:rPr lang="de-DE" sz="1000" b="1" dirty="0">
                <a:solidFill>
                  <a:srgbClr val="0070C0"/>
                </a:solidFill>
                <a:latin typeface="+mj-lt"/>
                <a:ea typeface="Verdana" panose="020B0604030504040204" pitchFamily="34" charset="0"/>
              </a:rPr>
              <a:t>Penny-Stocks</a:t>
            </a:r>
            <a:r>
              <a:rPr lang="de-DE" sz="1000" dirty="0">
                <a:latin typeface="+mj-lt"/>
                <a:ea typeface="Verdana" panose="020B0604030504040204" pitchFamily="34" charset="0"/>
              </a:rPr>
              <a:t>“ können im Börsenspiel nicht gekauft werden. Zum Kaufzeitpunkt muss der gehandelte Kurs des Wertpapiers mindestens 1,00 EUR je Stück betragen. </a:t>
            </a:r>
            <a:endParaRPr lang="de-DE" sz="1200" dirty="0">
              <a:latin typeface="+mj-lt"/>
              <a:ea typeface="Verdana" panose="020B0604030504040204" pitchFamily="34" charset="0"/>
            </a:endParaRPr>
          </a:p>
        </p:txBody>
      </p:sp>
    </p:spTree>
    <p:extLst>
      <p:ext uri="{BB962C8B-B14F-4D97-AF65-F5344CB8AC3E}">
        <p14:creationId xmlns:p14="http://schemas.microsoft.com/office/powerpoint/2010/main" val="109442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EAF1A28-34E9-BE12-007A-37CCE9EAB208}"/>
              </a:ext>
            </a:extLst>
          </p:cNvPr>
          <p:cNvSpPr txBox="1"/>
          <p:nvPr/>
        </p:nvSpPr>
        <p:spPr>
          <a:xfrm>
            <a:off x="373225" y="261256"/>
            <a:ext cx="3047629"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Statistik zu den Teilnehmenden</a:t>
            </a:r>
          </a:p>
        </p:txBody>
      </p:sp>
      <p:sp>
        <p:nvSpPr>
          <p:cNvPr id="3" name="Textplatzhalter 10">
            <a:extLst>
              <a:ext uri="{FF2B5EF4-FFF2-40B4-BE49-F238E27FC236}">
                <a16:creationId xmlns:a16="http://schemas.microsoft.com/office/drawing/2014/main" id="{62B09D79-AE31-3510-FE29-08CBA708EDBF}"/>
              </a:ext>
            </a:extLst>
          </p:cNvPr>
          <p:cNvSpPr txBox="1">
            <a:spLocks/>
          </p:cNvSpPr>
          <p:nvPr/>
        </p:nvSpPr>
        <p:spPr>
          <a:xfrm>
            <a:off x="809901" y="1420957"/>
            <a:ext cx="4996531" cy="3527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de-DE" sz="1400" b="1" dirty="0">
                <a:solidFill>
                  <a:srgbClr val="3366CC"/>
                </a:solidFill>
                <a:latin typeface="+mj-lt"/>
              </a:rPr>
              <a:t>Börsencup gesamt (alle Institute)</a:t>
            </a:r>
          </a:p>
          <a:p>
            <a:pPr marL="0" indent="0">
              <a:lnSpc>
                <a:spcPct val="100000"/>
              </a:lnSpc>
              <a:spcBef>
                <a:spcPts val="600"/>
              </a:spcBef>
              <a:spcAft>
                <a:spcPts val="600"/>
              </a:spcAft>
              <a:buNone/>
            </a:pPr>
            <a:r>
              <a:rPr lang="de-DE" sz="1200" b="1" dirty="0">
                <a:solidFill>
                  <a:srgbClr val="3366CC"/>
                </a:solidFill>
                <a:latin typeface="+mj-lt"/>
              </a:rPr>
              <a:t>Institute</a:t>
            </a:r>
          </a:p>
          <a:p>
            <a:pPr marL="0" indent="0">
              <a:lnSpc>
                <a:spcPct val="100000"/>
              </a:lnSpc>
              <a:spcBef>
                <a:spcPts val="600"/>
              </a:spcBef>
              <a:spcAft>
                <a:spcPts val="600"/>
              </a:spcAft>
              <a:buNone/>
            </a:pPr>
            <a:r>
              <a:rPr lang="de-DE" sz="1200" dirty="0">
                <a:latin typeface="+mj-lt"/>
              </a:rPr>
              <a:t>Aktive teilnehmende VR-Banken: 		</a:t>
            </a:r>
            <a:r>
              <a:rPr lang="de-DE" sz="1200" dirty="0">
                <a:highlight>
                  <a:srgbClr val="00FFFF"/>
                </a:highlight>
                <a:latin typeface="+mj-lt"/>
              </a:rPr>
              <a:t>20</a:t>
            </a:r>
          </a:p>
          <a:p>
            <a:pPr marL="0" indent="0">
              <a:lnSpc>
                <a:spcPct val="100000"/>
              </a:lnSpc>
              <a:spcBef>
                <a:spcPts val="600"/>
              </a:spcBef>
              <a:spcAft>
                <a:spcPts val="600"/>
              </a:spcAft>
              <a:buNone/>
            </a:pPr>
            <a:r>
              <a:rPr lang="de-DE" sz="1200" b="1" dirty="0">
                <a:solidFill>
                  <a:srgbClr val="3366CC"/>
                </a:solidFill>
                <a:latin typeface="+mj-lt"/>
              </a:rPr>
              <a:t>Teilnehmende</a:t>
            </a:r>
          </a:p>
          <a:p>
            <a:pPr>
              <a:lnSpc>
                <a:spcPct val="100000"/>
              </a:lnSpc>
              <a:spcBef>
                <a:spcPts val="600"/>
              </a:spcBef>
              <a:spcAft>
                <a:spcPts val="600"/>
              </a:spcAft>
              <a:buClr>
                <a:srgbClr val="FF6600"/>
              </a:buClr>
            </a:pPr>
            <a:r>
              <a:rPr lang="de-DE" sz="1200" dirty="0">
                <a:latin typeface="+mj-lt"/>
              </a:rPr>
              <a:t>Schüler:innen (Teams/Personen):		</a:t>
            </a:r>
            <a:r>
              <a:rPr lang="de-DE" sz="1200" dirty="0">
                <a:highlight>
                  <a:srgbClr val="00FFFF"/>
                </a:highlight>
                <a:latin typeface="+mj-lt"/>
              </a:rPr>
              <a:t>800/2.400</a:t>
            </a:r>
          </a:p>
          <a:p>
            <a:pPr>
              <a:lnSpc>
                <a:spcPct val="100000"/>
              </a:lnSpc>
              <a:spcBef>
                <a:spcPts val="600"/>
              </a:spcBef>
              <a:spcAft>
                <a:spcPts val="600"/>
              </a:spcAft>
              <a:buClr>
                <a:srgbClr val="FF6600"/>
              </a:buClr>
            </a:pPr>
            <a:r>
              <a:rPr lang="de-DE" sz="1200" dirty="0">
                <a:latin typeface="+mj-lt"/>
              </a:rPr>
              <a:t>Teams (alle Wettbewerbe):		</a:t>
            </a:r>
            <a:r>
              <a:rPr lang="de-DE" sz="1200" dirty="0">
                <a:highlight>
                  <a:srgbClr val="00FFFF"/>
                </a:highlight>
                <a:latin typeface="+mj-lt"/>
              </a:rPr>
              <a:t>1.000</a:t>
            </a:r>
          </a:p>
          <a:p>
            <a:pPr>
              <a:lnSpc>
                <a:spcPct val="100000"/>
              </a:lnSpc>
              <a:spcBef>
                <a:spcPts val="600"/>
              </a:spcBef>
              <a:spcAft>
                <a:spcPts val="600"/>
              </a:spcAft>
              <a:buClr>
                <a:srgbClr val="FF6600"/>
              </a:buClr>
            </a:pPr>
            <a:r>
              <a:rPr lang="de-DE" sz="1200" dirty="0">
                <a:latin typeface="+mj-lt"/>
              </a:rPr>
              <a:t>Personen in Teams (alle Wettbewerbe):	</a:t>
            </a:r>
            <a:r>
              <a:rPr lang="de-DE" sz="1200" dirty="0">
                <a:highlight>
                  <a:srgbClr val="00FFFF"/>
                </a:highlight>
                <a:latin typeface="+mj-lt"/>
              </a:rPr>
              <a:t>3.000</a:t>
            </a:r>
          </a:p>
          <a:p>
            <a:pPr>
              <a:lnSpc>
                <a:spcPct val="100000"/>
              </a:lnSpc>
              <a:spcBef>
                <a:spcPts val="600"/>
              </a:spcBef>
              <a:spcAft>
                <a:spcPts val="600"/>
              </a:spcAft>
              <a:buClr>
                <a:srgbClr val="FF6600"/>
              </a:buClr>
            </a:pPr>
            <a:r>
              <a:rPr lang="de-DE" sz="1200" dirty="0">
                <a:latin typeface="+mj-lt"/>
              </a:rPr>
              <a:t>Einzelspielende (alle Wettbewerbe):		</a:t>
            </a:r>
            <a:r>
              <a:rPr lang="de-DE" sz="1200" dirty="0">
                <a:highlight>
                  <a:srgbClr val="00FFFF"/>
                </a:highlight>
                <a:latin typeface="+mj-lt"/>
              </a:rPr>
              <a:t>2.000</a:t>
            </a:r>
          </a:p>
          <a:p>
            <a:pPr marL="0" indent="0">
              <a:lnSpc>
                <a:spcPct val="100000"/>
              </a:lnSpc>
              <a:spcBef>
                <a:spcPts val="600"/>
              </a:spcBef>
              <a:spcAft>
                <a:spcPts val="600"/>
              </a:spcAft>
              <a:buNone/>
            </a:pPr>
            <a:r>
              <a:rPr lang="de-DE" sz="1200" b="1" dirty="0">
                <a:solidFill>
                  <a:srgbClr val="3366CC"/>
                </a:solidFill>
                <a:latin typeface="+mj-lt"/>
              </a:rPr>
              <a:t>Orders</a:t>
            </a:r>
          </a:p>
          <a:p>
            <a:pPr>
              <a:lnSpc>
                <a:spcPct val="100000"/>
              </a:lnSpc>
              <a:spcBef>
                <a:spcPts val="600"/>
              </a:spcBef>
              <a:spcAft>
                <a:spcPts val="600"/>
              </a:spcAft>
              <a:buClr>
                <a:srgbClr val="FF6600"/>
              </a:buClr>
            </a:pPr>
            <a:r>
              <a:rPr lang="de-DE" sz="1200" dirty="0">
                <a:latin typeface="+mj-lt"/>
              </a:rPr>
              <a:t>Aufgegeben:			</a:t>
            </a:r>
            <a:r>
              <a:rPr lang="de-DE" sz="1200" dirty="0">
                <a:highlight>
                  <a:srgbClr val="00FFFF"/>
                </a:highlight>
                <a:latin typeface="+mj-lt"/>
              </a:rPr>
              <a:t>70.000</a:t>
            </a:r>
          </a:p>
          <a:p>
            <a:pPr>
              <a:lnSpc>
                <a:spcPct val="100000"/>
              </a:lnSpc>
              <a:spcBef>
                <a:spcPts val="600"/>
              </a:spcBef>
              <a:spcAft>
                <a:spcPts val="600"/>
              </a:spcAft>
              <a:buClr>
                <a:srgbClr val="FF6600"/>
              </a:buClr>
            </a:pPr>
            <a:r>
              <a:rPr lang="de-DE" sz="1200" dirty="0">
                <a:latin typeface="+mj-lt"/>
              </a:rPr>
              <a:t>Ausgeführt:			</a:t>
            </a:r>
            <a:r>
              <a:rPr lang="de-DE" sz="1200" dirty="0">
                <a:highlight>
                  <a:srgbClr val="00FFFF"/>
                </a:highlight>
                <a:latin typeface="+mj-lt"/>
              </a:rPr>
              <a:t>62.000</a:t>
            </a:r>
          </a:p>
          <a:p>
            <a:pPr>
              <a:lnSpc>
                <a:spcPct val="100000"/>
              </a:lnSpc>
              <a:spcBef>
                <a:spcPts val="600"/>
              </a:spcBef>
              <a:spcAft>
                <a:spcPts val="600"/>
              </a:spcAft>
              <a:buClr>
                <a:srgbClr val="FF6600"/>
              </a:buClr>
            </a:pPr>
            <a:r>
              <a:rPr lang="de-DE" sz="1200" dirty="0">
                <a:latin typeface="+mj-lt"/>
              </a:rPr>
              <a:t>Gesamtumsatz:		    </a:t>
            </a:r>
            <a:r>
              <a:rPr lang="de-DE" sz="1200" dirty="0">
                <a:highlight>
                  <a:srgbClr val="00FFFF"/>
                </a:highlight>
                <a:latin typeface="+mj-lt"/>
              </a:rPr>
              <a:t>410.450.000</a:t>
            </a:r>
            <a:r>
              <a:rPr lang="de-DE" sz="1200" dirty="0">
                <a:latin typeface="+mj-lt"/>
              </a:rPr>
              <a:t> Euro</a:t>
            </a:r>
          </a:p>
        </p:txBody>
      </p:sp>
      <p:pic>
        <p:nvPicPr>
          <p:cNvPr id="2" name="Grafik 1" descr="Ein Bild, das Text, Vektorgrafiken enthält.&#10;&#10;Automatisch generierte Beschreibung">
            <a:extLst>
              <a:ext uri="{FF2B5EF4-FFF2-40B4-BE49-F238E27FC236}">
                <a16:creationId xmlns:a16="http://schemas.microsoft.com/office/drawing/2014/main" id="{EC4A9118-A552-694D-7219-A91C38A07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736" y="2596845"/>
            <a:ext cx="4169393" cy="2351537"/>
          </a:xfrm>
          <a:prstGeom prst="rect">
            <a:avLst/>
          </a:prstGeom>
        </p:spPr>
      </p:pic>
    </p:spTree>
    <p:extLst>
      <p:ext uri="{BB962C8B-B14F-4D97-AF65-F5344CB8AC3E}">
        <p14:creationId xmlns:p14="http://schemas.microsoft.com/office/powerpoint/2010/main" val="103393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EAF1A28-34E9-BE12-007A-37CCE9EAB208}"/>
              </a:ext>
            </a:extLst>
          </p:cNvPr>
          <p:cNvSpPr txBox="1"/>
          <p:nvPr/>
        </p:nvSpPr>
        <p:spPr>
          <a:xfrm>
            <a:off x="373225" y="261256"/>
            <a:ext cx="3047629"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Statistik zu den Teilnehmenden</a:t>
            </a:r>
          </a:p>
        </p:txBody>
      </p:sp>
      <p:sp>
        <p:nvSpPr>
          <p:cNvPr id="2" name="Textplatzhalter 10">
            <a:extLst>
              <a:ext uri="{FF2B5EF4-FFF2-40B4-BE49-F238E27FC236}">
                <a16:creationId xmlns:a16="http://schemas.microsoft.com/office/drawing/2014/main" id="{64294694-03D3-7265-8E1B-DCD480C2BFC1}"/>
              </a:ext>
            </a:extLst>
          </p:cNvPr>
          <p:cNvSpPr txBox="1">
            <a:spLocks/>
          </p:cNvSpPr>
          <p:nvPr/>
        </p:nvSpPr>
        <p:spPr>
          <a:xfrm>
            <a:off x="819310" y="1788809"/>
            <a:ext cx="4736763" cy="3527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de-DE" sz="1400" b="1" dirty="0">
                <a:solidFill>
                  <a:srgbClr val="3366CC"/>
                </a:solidFill>
                <a:highlight>
                  <a:srgbClr val="FFFF00"/>
                </a:highlight>
                <a:latin typeface="+mj-lt"/>
              </a:rPr>
              <a:t>Unsere-VR-Bank</a:t>
            </a:r>
            <a:endParaRPr lang="de-DE" sz="1200" b="1" dirty="0">
              <a:latin typeface="+mj-lt"/>
            </a:endParaRPr>
          </a:p>
          <a:p>
            <a:pPr marL="0" indent="0">
              <a:lnSpc>
                <a:spcPct val="100000"/>
              </a:lnSpc>
              <a:spcBef>
                <a:spcPts val="600"/>
              </a:spcBef>
              <a:spcAft>
                <a:spcPts val="600"/>
              </a:spcAft>
              <a:buNone/>
            </a:pPr>
            <a:r>
              <a:rPr lang="de-DE" sz="1200" b="1" dirty="0">
                <a:solidFill>
                  <a:srgbClr val="3366CC"/>
                </a:solidFill>
                <a:latin typeface="+mj-lt"/>
              </a:rPr>
              <a:t>Teilnehmende</a:t>
            </a:r>
          </a:p>
          <a:p>
            <a:pPr>
              <a:lnSpc>
                <a:spcPct val="100000"/>
              </a:lnSpc>
              <a:spcBef>
                <a:spcPts val="600"/>
              </a:spcBef>
              <a:spcAft>
                <a:spcPts val="600"/>
              </a:spcAft>
              <a:buClr>
                <a:srgbClr val="FF6600"/>
              </a:buClr>
            </a:pPr>
            <a:r>
              <a:rPr lang="de-DE" sz="1200" dirty="0">
                <a:latin typeface="+mj-lt"/>
              </a:rPr>
              <a:t>Schüler:innen (Teams/Personen):		</a:t>
            </a:r>
            <a:r>
              <a:rPr lang="de-DE" sz="1200" dirty="0">
                <a:highlight>
                  <a:srgbClr val="FFFF00"/>
                </a:highlight>
                <a:latin typeface="+mj-lt"/>
              </a:rPr>
              <a:t>100/300</a:t>
            </a:r>
          </a:p>
          <a:p>
            <a:pPr>
              <a:lnSpc>
                <a:spcPct val="100000"/>
              </a:lnSpc>
              <a:spcBef>
                <a:spcPts val="600"/>
              </a:spcBef>
              <a:spcAft>
                <a:spcPts val="600"/>
              </a:spcAft>
              <a:buClr>
                <a:srgbClr val="FF6600"/>
              </a:buClr>
            </a:pPr>
            <a:r>
              <a:rPr lang="de-DE" sz="1200" dirty="0">
                <a:latin typeface="+mj-lt"/>
              </a:rPr>
              <a:t>Lehrkräfte:			</a:t>
            </a:r>
            <a:r>
              <a:rPr lang="de-DE" sz="1200" dirty="0">
                <a:highlight>
                  <a:srgbClr val="FFFF00"/>
                </a:highlight>
                <a:latin typeface="+mj-lt"/>
              </a:rPr>
              <a:t>20</a:t>
            </a:r>
          </a:p>
          <a:p>
            <a:pPr>
              <a:lnSpc>
                <a:spcPct val="100000"/>
              </a:lnSpc>
              <a:spcBef>
                <a:spcPts val="600"/>
              </a:spcBef>
              <a:spcAft>
                <a:spcPts val="600"/>
              </a:spcAft>
              <a:buClr>
                <a:srgbClr val="FF6600"/>
              </a:buClr>
            </a:pPr>
            <a:r>
              <a:rPr lang="de-DE" sz="1200" dirty="0">
                <a:latin typeface="+mj-lt"/>
              </a:rPr>
              <a:t>Studierende:			</a:t>
            </a:r>
            <a:r>
              <a:rPr lang="de-DE" sz="1200" dirty="0">
                <a:highlight>
                  <a:srgbClr val="FFFF00"/>
                </a:highlight>
                <a:latin typeface="+mj-lt"/>
              </a:rPr>
              <a:t>100</a:t>
            </a:r>
          </a:p>
          <a:p>
            <a:pPr>
              <a:lnSpc>
                <a:spcPct val="100000"/>
              </a:lnSpc>
              <a:spcBef>
                <a:spcPts val="600"/>
              </a:spcBef>
              <a:spcAft>
                <a:spcPts val="600"/>
              </a:spcAft>
              <a:buClr>
                <a:srgbClr val="FF6600"/>
              </a:buClr>
            </a:pPr>
            <a:r>
              <a:rPr lang="de-DE" sz="1200" dirty="0">
                <a:latin typeface="+mj-lt"/>
              </a:rPr>
              <a:t>Weitere (Personen):			</a:t>
            </a:r>
            <a:r>
              <a:rPr lang="de-DE" sz="1200" dirty="0">
                <a:highlight>
                  <a:srgbClr val="FFFF00"/>
                </a:highlight>
                <a:latin typeface="+mj-lt"/>
              </a:rPr>
              <a:t>100</a:t>
            </a:r>
          </a:p>
          <a:p>
            <a:pPr marL="0" indent="0">
              <a:lnSpc>
                <a:spcPct val="100000"/>
              </a:lnSpc>
              <a:spcBef>
                <a:spcPts val="600"/>
              </a:spcBef>
              <a:spcAft>
                <a:spcPts val="600"/>
              </a:spcAft>
              <a:buNone/>
            </a:pPr>
            <a:r>
              <a:rPr lang="de-DE" sz="1200" b="1" dirty="0">
                <a:solidFill>
                  <a:srgbClr val="3366CC"/>
                </a:solidFill>
                <a:latin typeface="+mj-lt"/>
              </a:rPr>
              <a:t>Orders</a:t>
            </a:r>
          </a:p>
          <a:p>
            <a:pPr>
              <a:lnSpc>
                <a:spcPct val="100000"/>
              </a:lnSpc>
              <a:spcBef>
                <a:spcPts val="600"/>
              </a:spcBef>
              <a:spcAft>
                <a:spcPts val="600"/>
              </a:spcAft>
              <a:buClr>
                <a:srgbClr val="FF6600"/>
              </a:buClr>
            </a:pPr>
            <a:r>
              <a:rPr lang="de-DE" sz="1200" dirty="0">
                <a:latin typeface="+mj-lt"/>
              </a:rPr>
              <a:t>Aufgegeben:			</a:t>
            </a:r>
            <a:r>
              <a:rPr lang="de-DE" sz="1200" dirty="0">
                <a:highlight>
                  <a:srgbClr val="FFFF00"/>
                </a:highlight>
                <a:latin typeface="+mj-lt"/>
              </a:rPr>
              <a:t>6.500</a:t>
            </a:r>
          </a:p>
          <a:p>
            <a:pPr>
              <a:lnSpc>
                <a:spcPct val="100000"/>
              </a:lnSpc>
              <a:spcBef>
                <a:spcPts val="600"/>
              </a:spcBef>
              <a:spcAft>
                <a:spcPts val="600"/>
              </a:spcAft>
              <a:buClr>
                <a:srgbClr val="FF6600"/>
              </a:buClr>
            </a:pPr>
            <a:r>
              <a:rPr lang="de-DE" sz="1200" dirty="0">
                <a:latin typeface="+mj-lt"/>
              </a:rPr>
              <a:t>Ausgeführt:			</a:t>
            </a:r>
            <a:r>
              <a:rPr lang="de-DE" sz="1200" dirty="0">
                <a:highlight>
                  <a:srgbClr val="FFFF00"/>
                </a:highlight>
                <a:latin typeface="+mj-lt"/>
              </a:rPr>
              <a:t>5.900</a:t>
            </a:r>
          </a:p>
          <a:p>
            <a:pPr>
              <a:lnSpc>
                <a:spcPct val="100000"/>
              </a:lnSpc>
              <a:spcBef>
                <a:spcPts val="600"/>
              </a:spcBef>
              <a:spcAft>
                <a:spcPts val="600"/>
              </a:spcAft>
              <a:buClr>
                <a:srgbClr val="FF6600"/>
              </a:buClr>
            </a:pPr>
            <a:r>
              <a:rPr lang="de-DE" sz="1200" dirty="0">
                <a:latin typeface="+mj-lt"/>
              </a:rPr>
              <a:t>Gesamtumsatz:		   </a:t>
            </a:r>
            <a:r>
              <a:rPr lang="de-DE" sz="1200" dirty="0">
                <a:highlight>
                  <a:srgbClr val="FFFF00"/>
                </a:highlight>
                <a:latin typeface="+mj-lt"/>
              </a:rPr>
              <a:t>35.450.000</a:t>
            </a:r>
            <a:r>
              <a:rPr lang="de-DE" sz="1200" dirty="0">
                <a:latin typeface="+mj-lt"/>
              </a:rPr>
              <a:t> Euro</a:t>
            </a:r>
          </a:p>
        </p:txBody>
      </p:sp>
      <p:pic>
        <p:nvPicPr>
          <p:cNvPr id="4" name="Grafik 3" descr="Ein Bild, das Text, Vektorgrafiken enthält.&#10;&#10;Automatisch generierte Beschreibung">
            <a:extLst>
              <a:ext uri="{FF2B5EF4-FFF2-40B4-BE49-F238E27FC236}">
                <a16:creationId xmlns:a16="http://schemas.microsoft.com/office/drawing/2014/main" id="{529F11C3-7B61-FE72-E9F1-F6494229F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736" y="2596845"/>
            <a:ext cx="4169393" cy="2351537"/>
          </a:xfrm>
          <a:prstGeom prst="rect">
            <a:avLst/>
          </a:prstGeom>
        </p:spPr>
      </p:pic>
      <p:sp>
        <p:nvSpPr>
          <p:cNvPr id="6" name="Textfeld 5">
            <a:extLst>
              <a:ext uri="{FF2B5EF4-FFF2-40B4-BE49-F238E27FC236}">
                <a16:creationId xmlns:a16="http://schemas.microsoft.com/office/drawing/2014/main" id="{F1D74941-2022-3744-2941-DD756043A93C}"/>
              </a:ext>
            </a:extLst>
          </p:cNvPr>
          <p:cNvSpPr txBox="1"/>
          <p:nvPr/>
        </p:nvSpPr>
        <p:spPr>
          <a:xfrm>
            <a:off x="3903444" y="6098490"/>
            <a:ext cx="5718232" cy="584775"/>
          </a:xfrm>
          <a:prstGeom prst="rect">
            <a:avLst/>
          </a:prstGeom>
          <a:noFill/>
          <a:ln>
            <a:solidFill>
              <a:srgbClr val="FF0000"/>
            </a:solidFill>
          </a:ln>
        </p:spPr>
        <p:txBody>
          <a:bodyPr wrap="none" rtlCol="0">
            <a:spAutoFit/>
          </a:bodyPr>
          <a:lstStyle/>
          <a:p>
            <a:r>
              <a:rPr lang="de-DE" sz="1200" dirty="0"/>
              <a:t>Hinweisbox</a:t>
            </a:r>
          </a:p>
          <a:p>
            <a:pPr marL="171450" indent="-171450">
              <a:buFont typeface="Arial" panose="020B0604020202020204" pitchFamily="34" charset="0"/>
              <a:buChar char="•"/>
            </a:pPr>
            <a:r>
              <a:rPr lang="de-DE" sz="1000" dirty="0"/>
              <a:t>Daten zu den Teilnehmenden &gt;&gt; siehe ServiceBereich / Dashboard</a:t>
            </a:r>
          </a:p>
          <a:p>
            <a:pPr marL="171450" indent="-171450">
              <a:buFont typeface="Arial" panose="020B0604020202020204" pitchFamily="34" charset="0"/>
              <a:buChar char="•"/>
            </a:pPr>
            <a:r>
              <a:rPr lang="de-DE" sz="1000" dirty="0"/>
              <a:t>Daten zu den Orders siehe ServiceBereich / (nach Bearbeitung diese Hinweisbox bitte löschen) </a:t>
            </a:r>
          </a:p>
        </p:txBody>
      </p:sp>
    </p:spTree>
    <p:extLst>
      <p:ext uri="{BB962C8B-B14F-4D97-AF65-F5344CB8AC3E}">
        <p14:creationId xmlns:p14="http://schemas.microsoft.com/office/powerpoint/2010/main" val="89435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443F3E9-D608-0C9B-EFE5-B96C1294874E}"/>
              </a:ext>
            </a:extLst>
          </p:cNvPr>
          <p:cNvSpPr txBox="1"/>
          <p:nvPr/>
        </p:nvSpPr>
        <p:spPr>
          <a:xfrm>
            <a:off x="6169843" y="1556458"/>
            <a:ext cx="4684550" cy="4062651"/>
          </a:xfrm>
          <a:prstGeom prst="rect">
            <a:avLst/>
          </a:prstGeom>
          <a:noFill/>
        </p:spPr>
        <p:txBody>
          <a:bodyPr wrap="square" rtlCol="0">
            <a:spAutoFit/>
          </a:bodyPr>
          <a:lstStyle/>
          <a:p>
            <a:pPr>
              <a:spcBef>
                <a:spcPts val="600"/>
              </a:spcBef>
              <a:spcAft>
                <a:spcPts val="600"/>
              </a:spcAft>
              <a:buClr>
                <a:schemeClr val="bg2"/>
              </a:buClr>
            </a:pPr>
            <a:r>
              <a:rPr lang="de-DE" sz="1400" b="1" dirty="0">
                <a:solidFill>
                  <a:srgbClr val="3366CC"/>
                </a:solidFill>
              </a:rPr>
              <a:t>Top 5 meistgehandelte Wertpapiere nach Volumen</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TEUR</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TEUR</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TEUR</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TEUR</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TEUR</a:t>
            </a:r>
          </a:p>
          <a:p>
            <a:pPr>
              <a:spcBef>
                <a:spcPts val="600"/>
              </a:spcBef>
              <a:spcAft>
                <a:spcPts val="600"/>
              </a:spcAft>
              <a:buClr>
                <a:schemeClr val="bg2"/>
              </a:buClr>
            </a:pPr>
            <a:r>
              <a:rPr lang="de-DE" sz="1400" b="1" dirty="0">
                <a:solidFill>
                  <a:srgbClr val="3366CC"/>
                </a:solidFill>
              </a:rPr>
              <a:t>Top 5 meistgehandelte Wertpapiere nach Orderzahl</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Orders</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Orders</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Orders</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Orders</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highlight>
                  <a:srgbClr val="00FFFF"/>
                </a:highlight>
              </a:rPr>
              <a:t>?????</a:t>
            </a:r>
            <a:r>
              <a:rPr lang="de-DE" sz="1200" dirty="0"/>
              <a:t> Orders</a:t>
            </a:r>
          </a:p>
        </p:txBody>
      </p:sp>
      <p:sp>
        <p:nvSpPr>
          <p:cNvPr id="3" name="Textfeld 2">
            <a:extLst>
              <a:ext uri="{FF2B5EF4-FFF2-40B4-BE49-F238E27FC236}">
                <a16:creationId xmlns:a16="http://schemas.microsoft.com/office/drawing/2014/main" id="{277F26AD-57B0-92C8-D5FC-531D5C38A569}"/>
              </a:ext>
            </a:extLst>
          </p:cNvPr>
          <p:cNvSpPr txBox="1"/>
          <p:nvPr/>
        </p:nvSpPr>
        <p:spPr>
          <a:xfrm>
            <a:off x="373225" y="261256"/>
            <a:ext cx="3337773"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Statistik zum Handel (alle Institute)</a:t>
            </a:r>
          </a:p>
        </p:txBody>
      </p:sp>
      <p:sp>
        <p:nvSpPr>
          <p:cNvPr id="5" name="Textfeld 4">
            <a:extLst>
              <a:ext uri="{FF2B5EF4-FFF2-40B4-BE49-F238E27FC236}">
                <a16:creationId xmlns:a16="http://schemas.microsoft.com/office/drawing/2014/main" id="{B8A778DD-B788-E1FE-1D81-A24C858B2A95}"/>
              </a:ext>
            </a:extLst>
          </p:cNvPr>
          <p:cNvSpPr txBox="1"/>
          <p:nvPr/>
        </p:nvSpPr>
        <p:spPr>
          <a:xfrm>
            <a:off x="789323" y="1556457"/>
            <a:ext cx="3854866" cy="4062651"/>
          </a:xfrm>
          <a:prstGeom prst="rect">
            <a:avLst/>
          </a:prstGeom>
          <a:noFill/>
        </p:spPr>
        <p:txBody>
          <a:bodyPr wrap="square" rtlCol="0">
            <a:spAutoFit/>
          </a:bodyPr>
          <a:lstStyle/>
          <a:p>
            <a:pPr>
              <a:spcBef>
                <a:spcPts val="600"/>
              </a:spcBef>
              <a:spcAft>
                <a:spcPts val="600"/>
              </a:spcAft>
              <a:buClr>
                <a:schemeClr val="bg2"/>
              </a:buClr>
            </a:pPr>
            <a:r>
              <a:rPr lang="de-DE" sz="1400" b="1" dirty="0">
                <a:solidFill>
                  <a:srgbClr val="3366CC"/>
                </a:solidFill>
              </a:rPr>
              <a:t>Top 5 Aktien nach Performance</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b="1" dirty="0">
                <a:solidFill>
                  <a:srgbClr val="00B050"/>
                </a:solidFill>
              </a:rPr>
              <a:t>+ </a:t>
            </a:r>
            <a:r>
              <a:rPr lang="de-DE" sz="1200" b="1" dirty="0">
                <a:solidFill>
                  <a:srgbClr val="00B050"/>
                </a:solidFill>
                <a:highlight>
                  <a:srgbClr val="00FFFF"/>
                </a:highlight>
              </a:rPr>
              <a:t>?????</a:t>
            </a:r>
            <a:r>
              <a:rPr lang="de-DE" sz="1200" b="1" dirty="0">
                <a:solidFill>
                  <a:srgbClr val="00B05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solidFill>
                  <a:srgbClr val="00B050"/>
                </a:solidFill>
              </a:rPr>
              <a:t>+</a:t>
            </a:r>
            <a:r>
              <a:rPr lang="de-DE" sz="1200" dirty="0"/>
              <a:t> </a:t>
            </a:r>
            <a:r>
              <a:rPr lang="de-DE" sz="1200" b="1" dirty="0">
                <a:solidFill>
                  <a:srgbClr val="00B050"/>
                </a:solidFill>
                <a:highlight>
                  <a:srgbClr val="00FFFF"/>
                </a:highlight>
              </a:rPr>
              <a:t>?????</a:t>
            </a:r>
            <a:r>
              <a:rPr lang="de-DE" sz="1200" b="1" dirty="0">
                <a:solidFill>
                  <a:srgbClr val="00B05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solidFill>
                  <a:srgbClr val="00B050"/>
                </a:solidFill>
              </a:rPr>
              <a:t>+ </a:t>
            </a:r>
            <a:r>
              <a:rPr lang="de-DE" sz="1200" b="1" dirty="0">
                <a:solidFill>
                  <a:srgbClr val="00B050"/>
                </a:solidFill>
                <a:highlight>
                  <a:srgbClr val="00FFFF"/>
                </a:highlight>
              </a:rPr>
              <a:t>?????</a:t>
            </a:r>
            <a:r>
              <a:rPr lang="de-DE" sz="1200" b="1" dirty="0">
                <a:solidFill>
                  <a:srgbClr val="00B05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solidFill>
                  <a:srgbClr val="00B050"/>
                </a:solidFill>
              </a:rPr>
              <a:t>+ </a:t>
            </a:r>
            <a:r>
              <a:rPr lang="de-DE" sz="1200" b="1" dirty="0">
                <a:solidFill>
                  <a:srgbClr val="00B050"/>
                </a:solidFill>
                <a:highlight>
                  <a:srgbClr val="00FFFF"/>
                </a:highlight>
              </a:rPr>
              <a:t>?????</a:t>
            </a:r>
            <a:r>
              <a:rPr lang="de-DE" sz="1200" b="1" dirty="0">
                <a:solidFill>
                  <a:srgbClr val="00B05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dirty="0">
                <a:solidFill>
                  <a:srgbClr val="00B050"/>
                </a:solidFill>
              </a:rPr>
              <a:t>+ </a:t>
            </a:r>
            <a:r>
              <a:rPr lang="de-DE" sz="1200" b="1" dirty="0">
                <a:solidFill>
                  <a:srgbClr val="00B050"/>
                </a:solidFill>
                <a:highlight>
                  <a:srgbClr val="00FFFF"/>
                </a:highlight>
              </a:rPr>
              <a:t>?????</a:t>
            </a:r>
            <a:r>
              <a:rPr lang="de-DE" sz="1200" b="1" dirty="0">
                <a:solidFill>
                  <a:srgbClr val="00B050"/>
                </a:solidFill>
              </a:rPr>
              <a:t> %</a:t>
            </a:r>
            <a:endParaRPr lang="de-DE" sz="1200" dirty="0"/>
          </a:p>
          <a:p>
            <a:pPr>
              <a:spcBef>
                <a:spcPts val="600"/>
              </a:spcBef>
              <a:spcAft>
                <a:spcPts val="600"/>
              </a:spcAft>
              <a:buClr>
                <a:schemeClr val="bg2"/>
              </a:buClr>
            </a:pPr>
            <a:r>
              <a:rPr lang="de-DE" sz="1400" b="1" dirty="0">
                <a:solidFill>
                  <a:srgbClr val="3366CC"/>
                </a:solidFill>
              </a:rPr>
              <a:t>Flop 5 Aktien nach Performance</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b="1" dirty="0">
                <a:solidFill>
                  <a:srgbClr val="FF0000"/>
                </a:solidFill>
              </a:rPr>
              <a:t>- </a:t>
            </a:r>
            <a:r>
              <a:rPr lang="de-DE" sz="1200" b="1" dirty="0">
                <a:solidFill>
                  <a:srgbClr val="FF0000"/>
                </a:solidFill>
                <a:highlight>
                  <a:srgbClr val="00FFFF"/>
                </a:highlight>
              </a:rPr>
              <a:t>?????</a:t>
            </a:r>
            <a:r>
              <a:rPr lang="de-DE" sz="1200" b="1" dirty="0">
                <a:solidFill>
                  <a:srgbClr val="FF000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b="1" dirty="0">
                <a:solidFill>
                  <a:srgbClr val="FF0000"/>
                </a:solidFill>
              </a:rPr>
              <a:t>- </a:t>
            </a:r>
            <a:r>
              <a:rPr lang="de-DE" sz="1200" b="1" dirty="0">
                <a:solidFill>
                  <a:srgbClr val="FF0000"/>
                </a:solidFill>
                <a:highlight>
                  <a:srgbClr val="00FFFF"/>
                </a:highlight>
              </a:rPr>
              <a:t>?????</a:t>
            </a:r>
            <a:r>
              <a:rPr lang="de-DE" sz="1200" b="1" dirty="0">
                <a:solidFill>
                  <a:srgbClr val="FF000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b="1" dirty="0">
                <a:solidFill>
                  <a:srgbClr val="FF0000"/>
                </a:solidFill>
              </a:rPr>
              <a:t>- </a:t>
            </a:r>
            <a:r>
              <a:rPr lang="de-DE" sz="1200" b="1" dirty="0">
                <a:solidFill>
                  <a:srgbClr val="FF0000"/>
                </a:solidFill>
                <a:highlight>
                  <a:srgbClr val="00FFFF"/>
                </a:highlight>
              </a:rPr>
              <a:t>?????</a:t>
            </a:r>
            <a:r>
              <a:rPr lang="de-DE" sz="1200" b="1" dirty="0">
                <a:solidFill>
                  <a:srgbClr val="FF000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b="1" dirty="0">
                <a:solidFill>
                  <a:srgbClr val="FF0000"/>
                </a:solidFill>
              </a:rPr>
              <a:t>- </a:t>
            </a:r>
            <a:r>
              <a:rPr lang="de-DE" sz="1200" b="1" dirty="0">
                <a:solidFill>
                  <a:srgbClr val="FF0000"/>
                </a:solidFill>
                <a:highlight>
                  <a:srgbClr val="00FFFF"/>
                </a:highlight>
              </a:rPr>
              <a:t>?????</a:t>
            </a:r>
            <a:r>
              <a:rPr lang="de-DE" sz="1200" b="1" dirty="0">
                <a:solidFill>
                  <a:srgbClr val="FF0000"/>
                </a:solidFill>
              </a:rPr>
              <a:t> %</a:t>
            </a:r>
          </a:p>
          <a:p>
            <a:pPr marL="406400" lvl="3" indent="-228600">
              <a:spcBef>
                <a:spcPts val="600"/>
              </a:spcBef>
              <a:spcAft>
                <a:spcPts val="600"/>
              </a:spcAft>
              <a:buClr>
                <a:srgbClr val="FF6600"/>
              </a:buClr>
              <a:buFont typeface="+mj-lt"/>
              <a:buAutoNum type="arabicPeriod"/>
            </a:pPr>
            <a:r>
              <a:rPr lang="de-DE" sz="1200" dirty="0">
                <a:highlight>
                  <a:srgbClr val="00FFFF"/>
                </a:highlight>
              </a:rPr>
              <a:t>??????????????????</a:t>
            </a:r>
            <a:r>
              <a:rPr lang="de-DE" sz="1200" dirty="0"/>
              <a:t>  	 	</a:t>
            </a:r>
            <a:r>
              <a:rPr lang="de-DE" sz="1200" b="1" dirty="0">
                <a:solidFill>
                  <a:srgbClr val="FF0000"/>
                </a:solidFill>
              </a:rPr>
              <a:t>- </a:t>
            </a:r>
            <a:r>
              <a:rPr lang="de-DE" sz="1200" b="1" dirty="0">
                <a:solidFill>
                  <a:srgbClr val="FF0000"/>
                </a:solidFill>
                <a:highlight>
                  <a:srgbClr val="00FFFF"/>
                </a:highlight>
              </a:rPr>
              <a:t>?????</a:t>
            </a:r>
            <a:r>
              <a:rPr lang="de-DE" sz="1200" b="1" dirty="0">
                <a:solidFill>
                  <a:srgbClr val="FF0000"/>
                </a:solidFill>
              </a:rPr>
              <a:t> %</a:t>
            </a:r>
          </a:p>
        </p:txBody>
      </p:sp>
    </p:spTree>
    <p:extLst>
      <p:ext uri="{BB962C8B-B14F-4D97-AF65-F5344CB8AC3E}">
        <p14:creationId xmlns:p14="http://schemas.microsoft.com/office/powerpoint/2010/main" val="415596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77F26AD-57B0-92C8-D5FC-531D5C38A569}"/>
              </a:ext>
            </a:extLst>
          </p:cNvPr>
          <p:cNvSpPr txBox="1"/>
          <p:nvPr/>
        </p:nvSpPr>
        <p:spPr>
          <a:xfrm>
            <a:off x="373225" y="261256"/>
            <a:ext cx="2778325"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0070C0"/>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Gewinn/Verlust Betrachtung</a:t>
            </a:r>
          </a:p>
        </p:txBody>
      </p:sp>
      <p:sp>
        <p:nvSpPr>
          <p:cNvPr id="2" name="Textplatzhalter 10">
            <a:extLst>
              <a:ext uri="{FF2B5EF4-FFF2-40B4-BE49-F238E27FC236}">
                <a16:creationId xmlns:a16="http://schemas.microsoft.com/office/drawing/2014/main" id="{86171E2C-AB06-65CC-3EA4-AE2F8E60A33D}"/>
              </a:ext>
            </a:extLst>
          </p:cNvPr>
          <p:cNvSpPr txBox="1">
            <a:spLocks/>
          </p:cNvSpPr>
          <p:nvPr/>
        </p:nvSpPr>
        <p:spPr>
          <a:xfrm>
            <a:off x="793167" y="1544969"/>
            <a:ext cx="4858696" cy="4298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de-DE" sz="1400" b="1" dirty="0">
                <a:solidFill>
                  <a:srgbClr val="3366CC"/>
                </a:solidFill>
                <a:latin typeface="+mj-lt"/>
              </a:rPr>
              <a:t>Börsencup gesamt (</a:t>
            </a:r>
            <a:r>
              <a:rPr lang="de-DE" sz="1400" b="1" dirty="0">
                <a:solidFill>
                  <a:srgbClr val="0070C0"/>
                </a:solidFill>
                <a:latin typeface="+mj-lt"/>
              </a:rPr>
              <a:t>Depotgesamtwert</a:t>
            </a:r>
            <a:r>
              <a:rPr lang="de-DE" sz="1400" b="1" dirty="0">
                <a:solidFill>
                  <a:srgbClr val="3366CC"/>
                </a:solidFill>
                <a:latin typeface="+mj-lt"/>
              </a:rPr>
              <a:t>)</a:t>
            </a:r>
          </a:p>
          <a:p>
            <a:pPr>
              <a:lnSpc>
                <a:spcPct val="100000"/>
              </a:lnSpc>
              <a:spcBef>
                <a:spcPts val="600"/>
              </a:spcBef>
              <a:spcAft>
                <a:spcPts val="600"/>
              </a:spcAft>
              <a:buClr>
                <a:srgbClr val="FF6600"/>
              </a:buClr>
            </a:pPr>
            <a:r>
              <a:rPr lang="de-DE" sz="1200" dirty="0">
                <a:highlight>
                  <a:srgbClr val="00FFFF"/>
                </a:highlight>
                <a:latin typeface="+mj-lt"/>
              </a:rPr>
              <a:t>100</a:t>
            </a:r>
            <a:r>
              <a:rPr lang="de-DE" sz="1200" dirty="0">
                <a:latin typeface="+mj-lt"/>
              </a:rPr>
              <a:t> Accounts haben den Depotwert um mind. 1% erhöht </a:t>
            </a:r>
            <a:r>
              <a:rPr lang="de-DE" sz="1200" dirty="0">
                <a:solidFill>
                  <a:srgbClr val="00B050"/>
                </a:solidFill>
                <a:sym typeface="Wingdings" panose="05000000000000000000" pitchFamily="2" charset="2"/>
              </a:rPr>
              <a:t></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100</a:t>
            </a:r>
            <a:r>
              <a:rPr lang="de-DE" sz="1200" dirty="0">
                <a:latin typeface="+mj-lt"/>
              </a:rPr>
              <a:t> Accounts haben mehr als 1% verloren </a:t>
            </a:r>
            <a:r>
              <a:rPr lang="de-DE" sz="1200" dirty="0">
                <a:solidFill>
                  <a:srgbClr val="FF0000"/>
                </a:solidFill>
                <a:sym typeface="Wingdings" panose="05000000000000000000" pitchFamily="2" charset="2"/>
              </a:rPr>
              <a:t></a:t>
            </a:r>
            <a:endParaRPr lang="de-DE" sz="1200" dirty="0">
              <a:solidFill>
                <a:srgbClr val="FF0000"/>
              </a:solidFill>
              <a:latin typeface="+mj-lt"/>
            </a:endParaRPr>
          </a:p>
          <a:p>
            <a:pPr marL="0" indent="0">
              <a:lnSpc>
                <a:spcPct val="100000"/>
              </a:lnSpc>
              <a:spcBef>
                <a:spcPts val="600"/>
              </a:spcBef>
              <a:spcAft>
                <a:spcPts val="600"/>
              </a:spcAft>
              <a:buClr>
                <a:srgbClr val="FF6600"/>
              </a:buClr>
              <a:buNone/>
            </a:pPr>
            <a:r>
              <a:rPr lang="de-DE" sz="1200" b="1" dirty="0">
                <a:solidFill>
                  <a:srgbClr val="3366CC"/>
                </a:solidFill>
                <a:latin typeface="+mj-lt"/>
              </a:rPr>
              <a:t>Top 3 Depots (alle Wettbewerbe)</a:t>
            </a:r>
          </a:p>
          <a:p>
            <a:pPr>
              <a:lnSpc>
                <a:spcPct val="100000"/>
              </a:lnSpc>
              <a:spcBef>
                <a:spcPts val="600"/>
              </a:spcBef>
              <a:spcAft>
                <a:spcPts val="600"/>
              </a:spcAft>
              <a:buClr>
                <a:srgbClr val="FF6600"/>
              </a:buClr>
            </a:pPr>
            <a:r>
              <a:rPr lang="de-DE" sz="1200" dirty="0">
                <a:highlight>
                  <a:srgbClr val="00FFFF"/>
                </a:highlight>
                <a:latin typeface="+mj-lt"/>
              </a:rPr>
              <a:t>Team/Username1: </a:t>
            </a:r>
            <a:r>
              <a:rPr lang="de-DE" sz="1200" dirty="0">
                <a:solidFill>
                  <a:srgbClr val="00B050"/>
                </a:solidFill>
                <a:highlight>
                  <a:srgbClr val="00FFFF"/>
                </a:highlight>
                <a:latin typeface="+mj-lt"/>
              </a:rPr>
              <a:t>120.000 </a:t>
            </a:r>
            <a:r>
              <a:rPr lang="de-DE" sz="1200" dirty="0">
                <a:highlight>
                  <a:srgbClr val="00FFFF"/>
                </a:highlight>
                <a:latin typeface="+mj-lt"/>
              </a:rPr>
              <a:t>Euro</a:t>
            </a:r>
            <a:r>
              <a:rPr lang="de-DE" sz="1200" dirty="0">
                <a:solidFill>
                  <a:srgbClr val="00B050"/>
                </a:solidFill>
                <a:highlight>
                  <a:srgbClr val="00FFFF"/>
                </a:highlight>
                <a:latin typeface="+mj-lt"/>
              </a:rPr>
              <a:t> </a:t>
            </a:r>
            <a:r>
              <a:rPr lang="de-DE" sz="1200" dirty="0">
                <a:highlight>
                  <a:srgbClr val="00FFFF"/>
                </a:highlight>
                <a:latin typeface="+mj-lt"/>
              </a:rPr>
              <a:t>(welcher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Team/Username2: </a:t>
            </a:r>
            <a:r>
              <a:rPr lang="de-DE" sz="1200" dirty="0">
                <a:solidFill>
                  <a:srgbClr val="00B050"/>
                </a:solidFill>
                <a:highlight>
                  <a:srgbClr val="00FFFF"/>
                </a:highlight>
                <a:latin typeface="+mj-lt"/>
              </a:rPr>
              <a:t>115.000 </a:t>
            </a:r>
            <a:r>
              <a:rPr lang="de-DE" sz="1200" dirty="0">
                <a:highlight>
                  <a:srgbClr val="00FFFF"/>
                </a:highlight>
                <a:latin typeface="+mj-lt"/>
              </a:rPr>
              <a:t>Euro</a:t>
            </a:r>
            <a:r>
              <a:rPr lang="de-DE" sz="1200" dirty="0">
                <a:solidFill>
                  <a:srgbClr val="00B050"/>
                </a:solidFill>
                <a:highlight>
                  <a:srgbClr val="00FFFF"/>
                </a:highlight>
                <a:latin typeface="+mj-lt"/>
              </a:rPr>
              <a:t> </a:t>
            </a:r>
            <a:r>
              <a:rPr lang="de-DE" sz="1200" dirty="0">
                <a:highlight>
                  <a:srgbClr val="00FFFF"/>
                </a:highlight>
                <a:latin typeface="+mj-lt"/>
              </a:rPr>
              <a:t>(welcher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Team/Username3: </a:t>
            </a:r>
            <a:r>
              <a:rPr lang="de-DE" sz="1200" dirty="0">
                <a:solidFill>
                  <a:srgbClr val="00B050"/>
                </a:solidFill>
                <a:highlight>
                  <a:srgbClr val="00FFFF"/>
                </a:highlight>
                <a:latin typeface="+mj-lt"/>
              </a:rPr>
              <a:t>110.000 </a:t>
            </a:r>
            <a:r>
              <a:rPr lang="de-DE" sz="1200" dirty="0">
                <a:highlight>
                  <a:srgbClr val="00FFFF"/>
                </a:highlight>
                <a:latin typeface="+mj-lt"/>
              </a:rPr>
              <a:t>Euro</a:t>
            </a:r>
            <a:r>
              <a:rPr lang="de-DE" sz="1200" dirty="0">
                <a:solidFill>
                  <a:srgbClr val="00B050"/>
                </a:solidFill>
                <a:highlight>
                  <a:srgbClr val="00FFFF"/>
                </a:highlight>
                <a:latin typeface="+mj-lt"/>
              </a:rPr>
              <a:t> </a:t>
            </a:r>
            <a:r>
              <a:rPr lang="de-DE" sz="1200" dirty="0">
                <a:highlight>
                  <a:srgbClr val="00FFFF"/>
                </a:highlight>
                <a:latin typeface="+mj-lt"/>
              </a:rPr>
              <a:t>(welcher Wettbewerb?)</a:t>
            </a:r>
            <a:endParaRPr lang="de-DE" sz="1200" dirty="0">
              <a:solidFill>
                <a:srgbClr val="00B050"/>
              </a:solidFill>
              <a:latin typeface="+mj-lt"/>
            </a:endParaRPr>
          </a:p>
          <a:p>
            <a:pPr marL="0" indent="0">
              <a:lnSpc>
                <a:spcPct val="100000"/>
              </a:lnSpc>
              <a:spcBef>
                <a:spcPts val="600"/>
              </a:spcBef>
              <a:spcAft>
                <a:spcPts val="600"/>
              </a:spcAft>
              <a:buClr>
                <a:srgbClr val="FF6600"/>
              </a:buClr>
              <a:buNone/>
            </a:pPr>
            <a:r>
              <a:rPr lang="de-DE" sz="1200" b="1" dirty="0">
                <a:solidFill>
                  <a:srgbClr val="3366CC"/>
                </a:solidFill>
                <a:latin typeface="+mj-lt"/>
              </a:rPr>
              <a:t>Flop 3 Depots (alle Wettbewerbe)</a:t>
            </a:r>
          </a:p>
          <a:p>
            <a:pPr>
              <a:lnSpc>
                <a:spcPct val="100000"/>
              </a:lnSpc>
              <a:spcBef>
                <a:spcPts val="600"/>
              </a:spcBef>
              <a:spcAft>
                <a:spcPts val="600"/>
              </a:spcAft>
              <a:buClr>
                <a:srgbClr val="FF6600"/>
              </a:buClr>
            </a:pPr>
            <a:r>
              <a:rPr lang="de-DE" sz="1200" dirty="0">
                <a:highlight>
                  <a:srgbClr val="00FFFF"/>
                </a:highlight>
                <a:latin typeface="+mj-lt"/>
              </a:rPr>
              <a:t>Team/Username1: </a:t>
            </a:r>
            <a:r>
              <a:rPr lang="de-DE" sz="1200" dirty="0">
                <a:solidFill>
                  <a:srgbClr val="FF0000"/>
                </a:solidFill>
                <a:highlight>
                  <a:srgbClr val="00FFFF"/>
                </a:highlight>
                <a:latin typeface="+mj-lt"/>
              </a:rPr>
              <a:t>90.000</a:t>
            </a:r>
            <a:r>
              <a:rPr lang="de-DE" sz="1200" dirty="0">
                <a:highlight>
                  <a:srgbClr val="00FFFF"/>
                </a:highlight>
                <a:latin typeface="+mj-lt"/>
              </a:rPr>
              <a:t> Euro</a:t>
            </a:r>
            <a:r>
              <a:rPr lang="de-DE" sz="1200" dirty="0">
                <a:solidFill>
                  <a:srgbClr val="00B050"/>
                </a:solidFill>
                <a:highlight>
                  <a:srgbClr val="00FFFF"/>
                </a:highlight>
                <a:latin typeface="+mj-lt"/>
              </a:rPr>
              <a:t> </a:t>
            </a:r>
            <a:r>
              <a:rPr lang="de-DE" sz="1200" dirty="0">
                <a:highlight>
                  <a:srgbClr val="00FFFF"/>
                </a:highlight>
                <a:latin typeface="+mj-lt"/>
              </a:rPr>
              <a:t>(welcher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Team/Username2: </a:t>
            </a:r>
            <a:r>
              <a:rPr lang="de-DE" sz="1200" dirty="0">
                <a:solidFill>
                  <a:srgbClr val="FF0000"/>
                </a:solidFill>
                <a:highlight>
                  <a:srgbClr val="00FFFF"/>
                </a:highlight>
                <a:latin typeface="+mj-lt"/>
              </a:rPr>
              <a:t>85.000</a:t>
            </a:r>
            <a:r>
              <a:rPr lang="de-DE" sz="1200" dirty="0">
                <a:highlight>
                  <a:srgbClr val="00FFFF"/>
                </a:highlight>
                <a:latin typeface="+mj-lt"/>
              </a:rPr>
              <a:t> Euro</a:t>
            </a:r>
            <a:r>
              <a:rPr lang="de-DE" sz="1200" dirty="0">
                <a:solidFill>
                  <a:srgbClr val="00B050"/>
                </a:solidFill>
                <a:highlight>
                  <a:srgbClr val="00FFFF"/>
                </a:highlight>
                <a:latin typeface="+mj-lt"/>
              </a:rPr>
              <a:t> </a:t>
            </a:r>
            <a:r>
              <a:rPr lang="de-DE" sz="1200" dirty="0">
                <a:highlight>
                  <a:srgbClr val="00FFFF"/>
                </a:highlight>
                <a:latin typeface="+mj-lt"/>
              </a:rPr>
              <a:t>(welcher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Team/Username3: </a:t>
            </a:r>
            <a:r>
              <a:rPr lang="de-DE" sz="1200" dirty="0">
                <a:solidFill>
                  <a:srgbClr val="FF0000"/>
                </a:solidFill>
                <a:highlight>
                  <a:srgbClr val="00FFFF"/>
                </a:highlight>
                <a:latin typeface="+mj-lt"/>
              </a:rPr>
              <a:t>80.000</a:t>
            </a:r>
            <a:r>
              <a:rPr lang="de-DE" sz="1200" dirty="0">
                <a:solidFill>
                  <a:srgbClr val="00B050"/>
                </a:solidFill>
                <a:highlight>
                  <a:srgbClr val="00FFFF"/>
                </a:highlight>
                <a:latin typeface="+mj-lt"/>
              </a:rPr>
              <a:t> </a:t>
            </a:r>
            <a:r>
              <a:rPr lang="de-DE" sz="1200" dirty="0">
                <a:highlight>
                  <a:srgbClr val="00FFFF"/>
                </a:highlight>
                <a:latin typeface="+mj-lt"/>
              </a:rPr>
              <a:t>Euro</a:t>
            </a:r>
            <a:r>
              <a:rPr lang="de-DE" sz="1200" dirty="0">
                <a:solidFill>
                  <a:srgbClr val="FF0000"/>
                </a:solidFill>
                <a:highlight>
                  <a:srgbClr val="00FFFF"/>
                </a:highlight>
                <a:latin typeface="+mj-lt"/>
              </a:rPr>
              <a:t> </a:t>
            </a:r>
            <a:r>
              <a:rPr lang="de-DE" sz="1200" dirty="0">
                <a:highlight>
                  <a:srgbClr val="00FFFF"/>
                </a:highlight>
                <a:latin typeface="+mj-lt"/>
              </a:rPr>
              <a:t>(welcher Wettbewerb?</a:t>
            </a:r>
            <a:endParaRPr lang="de-DE" sz="1200" dirty="0">
              <a:solidFill>
                <a:srgbClr val="00B050"/>
              </a:solidFill>
              <a:latin typeface="+mj-lt"/>
            </a:endParaRPr>
          </a:p>
        </p:txBody>
      </p:sp>
      <p:sp>
        <p:nvSpPr>
          <p:cNvPr id="5" name="Textplatzhalter 10">
            <a:extLst>
              <a:ext uri="{FF2B5EF4-FFF2-40B4-BE49-F238E27FC236}">
                <a16:creationId xmlns:a16="http://schemas.microsoft.com/office/drawing/2014/main" id="{93E3F2E0-8261-4858-EB77-E39DB58D21DC}"/>
              </a:ext>
            </a:extLst>
          </p:cNvPr>
          <p:cNvSpPr txBox="1">
            <a:spLocks/>
          </p:cNvSpPr>
          <p:nvPr/>
        </p:nvSpPr>
        <p:spPr>
          <a:xfrm>
            <a:off x="6161993" y="1544968"/>
            <a:ext cx="5681656" cy="44639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de-DE" sz="1400" b="1" dirty="0">
                <a:solidFill>
                  <a:srgbClr val="3366CC"/>
                </a:solidFill>
                <a:latin typeface="+mj-lt"/>
              </a:rPr>
              <a:t>Börsencup gesamt (</a:t>
            </a:r>
            <a:r>
              <a:rPr lang="de-DE" sz="1400" b="1" dirty="0">
                <a:solidFill>
                  <a:srgbClr val="0070C0"/>
                </a:solidFill>
                <a:latin typeface="+mj-lt"/>
              </a:rPr>
              <a:t>Nachhaltigkeitswertung</a:t>
            </a:r>
            <a:r>
              <a:rPr lang="de-DE" sz="1400" b="1" dirty="0">
                <a:solidFill>
                  <a:srgbClr val="3366CC"/>
                </a:solidFill>
                <a:latin typeface="+mj-lt"/>
              </a:rPr>
              <a:t>)</a:t>
            </a:r>
          </a:p>
          <a:p>
            <a:pPr>
              <a:lnSpc>
                <a:spcPct val="100000"/>
              </a:lnSpc>
              <a:spcBef>
                <a:spcPts val="600"/>
              </a:spcBef>
              <a:spcAft>
                <a:spcPts val="600"/>
              </a:spcAft>
              <a:buClr>
                <a:srgbClr val="FF6600"/>
              </a:buClr>
            </a:pPr>
            <a:r>
              <a:rPr lang="de-DE" sz="1200" dirty="0">
                <a:highlight>
                  <a:srgbClr val="00FFFF"/>
                </a:highlight>
                <a:latin typeface="+mj-lt"/>
              </a:rPr>
              <a:t>50</a:t>
            </a:r>
            <a:r>
              <a:rPr lang="de-DE" sz="1200" dirty="0">
                <a:latin typeface="+mj-lt"/>
              </a:rPr>
              <a:t> Accounts haben mind. ein nachhaltiges Wertpapier gehandelt</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100</a:t>
            </a:r>
            <a:r>
              <a:rPr lang="de-DE" sz="1200" dirty="0">
                <a:latin typeface="+mj-lt"/>
              </a:rPr>
              <a:t> Accounts haben einen positiven nachhaltigen Ertrag erwirtschaftet </a:t>
            </a:r>
            <a:r>
              <a:rPr lang="de-DE" sz="1200" dirty="0">
                <a:solidFill>
                  <a:srgbClr val="00B050"/>
                </a:solidFill>
                <a:sym typeface="Wingdings" panose="05000000000000000000" pitchFamily="2" charset="2"/>
              </a:rPr>
              <a:t></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100</a:t>
            </a:r>
            <a:r>
              <a:rPr lang="de-DE" sz="1200" dirty="0">
                <a:latin typeface="+mj-lt"/>
              </a:rPr>
              <a:t> Accounts haben einen negativen nachhaltigen Ertrag erwirtschaftet </a:t>
            </a:r>
            <a:r>
              <a:rPr lang="de-DE" sz="1200" dirty="0">
                <a:solidFill>
                  <a:srgbClr val="FF0000"/>
                </a:solidFill>
                <a:sym typeface="Wingdings" panose="05000000000000000000" pitchFamily="2" charset="2"/>
              </a:rPr>
              <a:t></a:t>
            </a:r>
            <a:endParaRPr lang="de-DE" sz="1200" dirty="0">
              <a:solidFill>
                <a:srgbClr val="FF0000"/>
              </a:solidFill>
              <a:latin typeface="+mj-lt"/>
            </a:endParaRPr>
          </a:p>
          <a:p>
            <a:pPr marL="0" indent="0">
              <a:lnSpc>
                <a:spcPct val="100000"/>
              </a:lnSpc>
              <a:spcBef>
                <a:spcPts val="600"/>
              </a:spcBef>
              <a:spcAft>
                <a:spcPts val="600"/>
              </a:spcAft>
              <a:buClr>
                <a:srgbClr val="FF6600"/>
              </a:buClr>
              <a:buNone/>
            </a:pPr>
            <a:r>
              <a:rPr lang="de-DE" sz="1200" b="1" dirty="0">
                <a:solidFill>
                  <a:srgbClr val="3366CC"/>
                </a:solidFill>
                <a:latin typeface="+mj-lt"/>
              </a:rPr>
              <a:t>Top 3 Depots (alle Wettbewerbe)</a:t>
            </a:r>
          </a:p>
          <a:p>
            <a:pPr>
              <a:lnSpc>
                <a:spcPct val="100000"/>
              </a:lnSpc>
              <a:spcBef>
                <a:spcPts val="600"/>
              </a:spcBef>
              <a:spcAft>
                <a:spcPts val="600"/>
              </a:spcAft>
              <a:buClr>
                <a:srgbClr val="FF6600"/>
              </a:buClr>
            </a:pPr>
            <a:r>
              <a:rPr lang="de-DE" sz="1200" dirty="0">
                <a:highlight>
                  <a:srgbClr val="00FFFF"/>
                </a:highlight>
                <a:latin typeface="+mj-lt"/>
              </a:rPr>
              <a:t>Team/Username1: </a:t>
            </a:r>
            <a:r>
              <a:rPr lang="de-DE" sz="1200" dirty="0">
                <a:solidFill>
                  <a:srgbClr val="00B050"/>
                </a:solidFill>
                <a:highlight>
                  <a:srgbClr val="00FFFF"/>
                </a:highlight>
                <a:latin typeface="+mj-lt"/>
              </a:rPr>
              <a:t>+ 1.200 </a:t>
            </a:r>
            <a:r>
              <a:rPr lang="de-DE" sz="1200" dirty="0">
                <a:highlight>
                  <a:srgbClr val="00FFFF"/>
                </a:highlight>
                <a:latin typeface="+mj-lt"/>
              </a:rPr>
              <a:t>Euro (welcher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Team/Username2: </a:t>
            </a:r>
            <a:r>
              <a:rPr lang="de-DE" sz="1200" dirty="0">
                <a:solidFill>
                  <a:srgbClr val="00B050"/>
                </a:solidFill>
                <a:highlight>
                  <a:srgbClr val="00FFFF"/>
                </a:highlight>
                <a:latin typeface="+mj-lt"/>
              </a:rPr>
              <a:t>+ 1.150 </a:t>
            </a:r>
            <a:r>
              <a:rPr lang="de-DE" sz="1200" dirty="0">
                <a:highlight>
                  <a:srgbClr val="00FFFF"/>
                </a:highlight>
                <a:latin typeface="+mj-lt"/>
              </a:rPr>
              <a:t>Euro (welcher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Team/Username3: </a:t>
            </a:r>
            <a:r>
              <a:rPr lang="de-DE" sz="1200" dirty="0">
                <a:solidFill>
                  <a:srgbClr val="00B050"/>
                </a:solidFill>
                <a:highlight>
                  <a:srgbClr val="00FFFF"/>
                </a:highlight>
                <a:latin typeface="+mj-lt"/>
              </a:rPr>
              <a:t>+ 1.100 </a:t>
            </a:r>
            <a:r>
              <a:rPr lang="de-DE" sz="1200" dirty="0">
                <a:highlight>
                  <a:srgbClr val="00FFFF"/>
                </a:highlight>
                <a:latin typeface="+mj-lt"/>
              </a:rPr>
              <a:t>Euro (welcher Wettbewerb?)</a:t>
            </a:r>
            <a:endParaRPr lang="de-DE" sz="1200" dirty="0">
              <a:solidFill>
                <a:srgbClr val="00B050"/>
              </a:solidFill>
              <a:latin typeface="+mj-lt"/>
            </a:endParaRPr>
          </a:p>
          <a:p>
            <a:pPr marL="0" indent="0">
              <a:lnSpc>
                <a:spcPct val="100000"/>
              </a:lnSpc>
              <a:spcBef>
                <a:spcPts val="600"/>
              </a:spcBef>
              <a:spcAft>
                <a:spcPts val="600"/>
              </a:spcAft>
              <a:buClr>
                <a:srgbClr val="FF6600"/>
              </a:buClr>
              <a:buNone/>
            </a:pPr>
            <a:r>
              <a:rPr lang="de-DE" sz="1200" b="1" dirty="0">
                <a:solidFill>
                  <a:srgbClr val="3366CC"/>
                </a:solidFill>
                <a:latin typeface="+mj-lt"/>
              </a:rPr>
              <a:t>Flop 3 Depots (alle Wettbewerbe)</a:t>
            </a:r>
          </a:p>
          <a:p>
            <a:pPr>
              <a:lnSpc>
                <a:spcPct val="100000"/>
              </a:lnSpc>
              <a:spcBef>
                <a:spcPts val="600"/>
              </a:spcBef>
              <a:spcAft>
                <a:spcPts val="600"/>
              </a:spcAft>
              <a:buClr>
                <a:srgbClr val="FF6600"/>
              </a:buClr>
            </a:pPr>
            <a:r>
              <a:rPr lang="de-DE" sz="1200" dirty="0">
                <a:highlight>
                  <a:srgbClr val="00FFFF"/>
                </a:highlight>
                <a:latin typeface="+mj-lt"/>
              </a:rPr>
              <a:t>Team/Username1: </a:t>
            </a:r>
            <a:r>
              <a:rPr lang="de-DE" sz="1200" dirty="0">
                <a:solidFill>
                  <a:srgbClr val="FF0000"/>
                </a:solidFill>
                <a:highlight>
                  <a:srgbClr val="00FFFF"/>
                </a:highlight>
                <a:latin typeface="+mj-lt"/>
              </a:rPr>
              <a:t>- 900 </a:t>
            </a:r>
            <a:r>
              <a:rPr lang="de-DE" sz="1200" dirty="0">
                <a:highlight>
                  <a:srgbClr val="00FFFF"/>
                </a:highlight>
                <a:latin typeface="+mj-lt"/>
              </a:rPr>
              <a:t>Euro (welcher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Team/Username2: </a:t>
            </a:r>
            <a:r>
              <a:rPr lang="de-DE" sz="1200" dirty="0">
                <a:solidFill>
                  <a:srgbClr val="FF0000"/>
                </a:solidFill>
                <a:highlight>
                  <a:srgbClr val="00FFFF"/>
                </a:highlight>
                <a:latin typeface="+mj-lt"/>
              </a:rPr>
              <a:t>- 850 </a:t>
            </a:r>
            <a:r>
              <a:rPr lang="de-DE" sz="1200" dirty="0">
                <a:highlight>
                  <a:srgbClr val="00FFFF"/>
                </a:highlight>
                <a:latin typeface="+mj-lt"/>
              </a:rPr>
              <a:t>Euro (welcher Wettbewerb?)</a:t>
            </a:r>
            <a:endParaRPr lang="de-DE" sz="1200" dirty="0">
              <a:solidFill>
                <a:srgbClr val="00B050"/>
              </a:solidFill>
              <a:latin typeface="+mj-lt"/>
            </a:endParaRPr>
          </a:p>
          <a:p>
            <a:pPr>
              <a:lnSpc>
                <a:spcPct val="100000"/>
              </a:lnSpc>
              <a:spcBef>
                <a:spcPts val="600"/>
              </a:spcBef>
              <a:spcAft>
                <a:spcPts val="600"/>
              </a:spcAft>
              <a:buClr>
                <a:srgbClr val="FF6600"/>
              </a:buClr>
            </a:pPr>
            <a:r>
              <a:rPr lang="de-DE" sz="1200" dirty="0">
                <a:highlight>
                  <a:srgbClr val="00FFFF"/>
                </a:highlight>
                <a:latin typeface="+mj-lt"/>
              </a:rPr>
              <a:t>Team/Username3: </a:t>
            </a:r>
            <a:r>
              <a:rPr lang="de-DE" sz="1200" dirty="0">
                <a:solidFill>
                  <a:srgbClr val="FF0000"/>
                </a:solidFill>
                <a:highlight>
                  <a:srgbClr val="00FFFF"/>
                </a:highlight>
                <a:latin typeface="+mj-lt"/>
              </a:rPr>
              <a:t>- 800 </a:t>
            </a:r>
            <a:r>
              <a:rPr lang="de-DE" sz="1200" dirty="0">
                <a:highlight>
                  <a:srgbClr val="00FFFF"/>
                </a:highlight>
                <a:latin typeface="+mj-lt"/>
              </a:rPr>
              <a:t>Euro (welcher Wettbewerb?)</a:t>
            </a:r>
            <a:endParaRPr lang="de-DE" sz="1200" dirty="0">
              <a:solidFill>
                <a:srgbClr val="00B050"/>
              </a:solidFill>
              <a:latin typeface="+mj-lt"/>
            </a:endParaRPr>
          </a:p>
          <a:p>
            <a:pPr marL="0" indent="0">
              <a:lnSpc>
                <a:spcPct val="100000"/>
              </a:lnSpc>
              <a:spcBef>
                <a:spcPts val="600"/>
              </a:spcBef>
              <a:spcAft>
                <a:spcPts val="600"/>
              </a:spcAft>
              <a:buClr>
                <a:srgbClr val="FF6600"/>
              </a:buClr>
              <a:buNone/>
            </a:pPr>
            <a:endParaRPr lang="de-DE" sz="1200" dirty="0">
              <a:latin typeface="+mj-lt"/>
            </a:endParaRPr>
          </a:p>
        </p:txBody>
      </p:sp>
      <p:pic>
        <p:nvPicPr>
          <p:cNvPr id="9" name="Grafik 8" descr="Ein Bild, das Text, Sport enthält.&#10;&#10;Automatisch generierte Beschreibung">
            <a:extLst>
              <a:ext uri="{FF2B5EF4-FFF2-40B4-BE49-F238E27FC236}">
                <a16:creationId xmlns:a16="http://schemas.microsoft.com/office/drawing/2014/main" id="{99738800-A708-E0B8-184A-C61ABA8B5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2175" y="1177863"/>
            <a:ext cx="1641474" cy="677108"/>
          </a:xfrm>
          <a:prstGeom prst="rect">
            <a:avLst/>
          </a:prstGeom>
        </p:spPr>
      </p:pic>
      <p:pic>
        <p:nvPicPr>
          <p:cNvPr id="11" name="Grafik 10">
            <a:extLst>
              <a:ext uri="{FF2B5EF4-FFF2-40B4-BE49-F238E27FC236}">
                <a16:creationId xmlns:a16="http://schemas.microsoft.com/office/drawing/2014/main" id="{DBECC902-4DAF-177B-4517-CA5169B6C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323" y="663613"/>
            <a:ext cx="1525540" cy="1156107"/>
          </a:xfrm>
          <a:prstGeom prst="rect">
            <a:avLst/>
          </a:prstGeom>
        </p:spPr>
      </p:pic>
    </p:spTree>
    <p:extLst>
      <p:ext uri="{BB962C8B-B14F-4D97-AF65-F5344CB8AC3E}">
        <p14:creationId xmlns:p14="http://schemas.microsoft.com/office/powerpoint/2010/main" val="385314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77F26AD-57B0-92C8-D5FC-531D5C38A569}"/>
              </a:ext>
            </a:extLst>
          </p:cNvPr>
          <p:cNvSpPr txBox="1"/>
          <p:nvPr/>
        </p:nvSpPr>
        <p:spPr>
          <a:xfrm>
            <a:off x="373225" y="261256"/>
            <a:ext cx="4411785" cy="677108"/>
          </a:xfrm>
          <a:prstGeom prst="rect">
            <a:avLst/>
          </a:prstGeom>
          <a:noFill/>
        </p:spPr>
        <p:txBody>
          <a:bodyPr wrap="none" rtlCol="0">
            <a:spAutoFit/>
          </a:bodyPr>
          <a:lstStyle/>
          <a:p>
            <a:r>
              <a:rPr lang="de-DE" sz="2400" dirty="0">
                <a:solidFill>
                  <a:srgbClr val="0070C0"/>
                </a:solidFill>
                <a:latin typeface="Montserrat" panose="00000500000000000000" pitchFamily="2" charset="0"/>
              </a:rPr>
              <a:t>Börsencup</a:t>
            </a:r>
            <a:endParaRPr lang="de-DE" sz="2400" dirty="0">
              <a:solidFill>
                <a:srgbClr val="3366CC"/>
              </a:solidFill>
              <a:highlight>
                <a:srgbClr val="00FFFF"/>
              </a:highlight>
              <a:latin typeface="Montserrat" panose="00000500000000000000" pitchFamily="2" charset="0"/>
            </a:endParaRPr>
          </a:p>
          <a:p>
            <a:r>
              <a:rPr lang="de-DE" sz="1400" dirty="0">
                <a:solidFill>
                  <a:srgbClr val="3366CC"/>
                </a:solidFill>
                <a:latin typeface="Montserrat" panose="00000500000000000000" pitchFamily="2" charset="0"/>
              </a:rPr>
              <a:t>Gewinner:innen im </a:t>
            </a:r>
            <a:r>
              <a:rPr lang="de-DE" sz="1400" b="1" dirty="0">
                <a:solidFill>
                  <a:srgbClr val="3366CC"/>
                </a:solidFill>
                <a:latin typeface="Montserrat" panose="00000500000000000000" pitchFamily="2" charset="0"/>
              </a:rPr>
              <a:t>Schüler:innenwettbewerb</a:t>
            </a:r>
          </a:p>
        </p:txBody>
      </p:sp>
      <p:sp>
        <p:nvSpPr>
          <p:cNvPr id="6" name="Textfeld 5">
            <a:extLst>
              <a:ext uri="{FF2B5EF4-FFF2-40B4-BE49-F238E27FC236}">
                <a16:creationId xmlns:a16="http://schemas.microsoft.com/office/drawing/2014/main" id="{7EC20A0F-25C3-9BD2-33B6-6789D7F6CFEE}"/>
              </a:ext>
            </a:extLst>
          </p:cNvPr>
          <p:cNvSpPr txBox="1"/>
          <p:nvPr/>
        </p:nvSpPr>
        <p:spPr>
          <a:xfrm>
            <a:off x="373225" y="1513499"/>
            <a:ext cx="4651621" cy="3724096"/>
          </a:xfrm>
          <a:prstGeom prst="rect">
            <a:avLst/>
          </a:prstGeom>
          <a:noFill/>
        </p:spPr>
        <p:txBody>
          <a:bodyPr wrap="square">
            <a:spAutoFit/>
          </a:bodyPr>
          <a:lstStyle/>
          <a:p>
            <a:pPr>
              <a:spcBef>
                <a:spcPts val="600"/>
              </a:spcBef>
              <a:spcAft>
                <a:spcPts val="600"/>
              </a:spcAft>
            </a:pPr>
            <a:r>
              <a:rPr lang="de-DE" sz="1400" b="1" dirty="0">
                <a:solidFill>
                  <a:srgbClr val="3366CC"/>
                </a:solidFill>
                <a:latin typeface="+mj-lt"/>
              </a:rPr>
              <a:t>Börsencup gesamt</a:t>
            </a:r>
            <a:endParaRPr lang="de-DE" sz="1400" dirty="0"/>
          </a:p>
          <a:p>
            <a:pPr>
              <a:spcBef>
                <a:spcPts val="600"/>
              </a:spcBef>
              <a:spcAft>
                <a:spcPts val="600"/>
              </a:spcAft>
            </a:pPr>
            <a:r>
              <a:rPr lang="de-DE" sz="1200" dirty="0">
                <a:latin typeface="+mj-lt"/>
              </a:rPr>
              <a:t>Anzahlt Schulen mit mind. einem aktiven Team: </a:t>
            </a:r>
            <a:r>
              <a:rPr lang="de-DE" sz="1200" dirty="0">
                <a:highlight>
                  <a:srgbClr val="00FFFF"/>
                </a:highlight>
                <a:latin typeface="+mj-lt"/>
              </a:rPr>
              <a:t>50</a:t>
            </a:r>
            <a:r>
              <a:rPr lang="de-DE" sz="1200" dirty="0">
                <a:latin typeface="+mj-lt"/>
              </a:rPr>
              <a:t> </a:t>
            </a:r>
            <a:endParaRPr lang="de-DE" sz="1200" dirty="0"/>
          </a:p>
          <a:p>
            <a:pPr>
              <a:spcBef>
                <a:spcPts val="600"/>
              </a:spcBef>
              <a:spcAft>
                <a:spcPts val="600"/>
              </a:spcAft>
            </a:pPr>
            <a:endParaRPr lang="de-DE" sz="1200" b="1" dirty="0">
              <a:solidFill>
                <a:srgbClr val="3366CC"/>
              </a:solidFill>
              <a:highlight>
                <a:srgbClr val="FFFF00"/>
              </a:highlight>
              <a:latin typeface="+mj-lt"/>
            </a:endParaRPr>
          </a:p>
          <a:p>
            <a:pPr>
              <a:spcBef>
                <a:spcPts val="600"/>
              </a:spcBef>
              <a:spcAft>
                <a:spcPts val="600"/>
              </a:spcAft>
            </a:pPr>
            <a:r>
              <a:rPr lang="de-DE" sz="1400" b="1" dirty="0">
                <a:solidFill>
                  <a:srgbClr val="3366CC"/>
                </a:solidFill>
                <a:latin typeface="+mj-lt"/>
              </a:rPr>
              <a:t>Unsere-VR-Bank</a:t>
            </a:r>
            <a:endParaRPr lang="de-DE" sz="1400" dirty="0"/>
          </a:p>
          <a:p>
            <a:pPr>
              <a:spcBef>
                <a:spcPts val="600"/>
              </a:spcBef>
              <a:spcAft>
                <a:spcPts val="600"/>
              </a:spcAft>
            </a:pPr>
            <a:r>
              <a:rPr lang="de-DE" sz="1200" dirty="0"/>
              <a:t>Teilnehmende Schulen mit mind. einem aktiven Team: </a:t>
            </a:r>
            <a:r>
              <a:rPr lang="de-DE" sz="1200" dirty="0">
                <a:highlight>
                  <a:srgbClr val="FFFF00"/>
                </a:highlight>
              </a:rPr>
              <a:t>10</a:t>
            </a:r>
          </a:p>
          <a:p>
            <a:pPr>
              <a:spcBef>
                <a:spcPts val="600"/>
              </a:spcBef>
              <a:spcAft>
                <a:spcPts val="600"/>
              </a:spcAft>
            </a:pPr>
            <a:r>
              <a:rPr lang="de-DE" sz="1200" dirty="0"/>
              <a:t>Top 5 Schulen (nach Anzahl aktiver Teams)</a:t>
            </a:r>
          </a:p>
          <a:p>
            <a:pPr marL="171450" indent="-171450">
              <a:spcBef>
                <a:spcPts val="600"/>
              </a:spcBef>
              <a:spcAft>
                <a:spcPts val="600"/>
              </a:spcAft>
              <a:buClr>
                <a:srgbClr val="FF6600"/>
              </a:buClr>
              <a:buFont typeface="Arial" panose="020B0604020202020204" pitchFamily="34" charset="0"/>
              <a:buChar char="•"/>
            </a:pPr>
            <a:r>
              <a:rPr lang="de-DE" sz="1200" dirty="0">
                <a:highlight>
                  <a:srgbClr val="FFFF00"/>
                </a:highlight>
                <a:sym typeface="Wingdings" panose="05000000000000000000" pitchFamily="2" charset="2"/>
              </a:rPr>
              <a:t>Name Schule1 (20 Teams)</a:t>
            </a:r>
          </a:p>
          <a:p>
            <a:pPr marL="171450" indent="-171450">
              <a:spcBef>
                <a:spcPts val="600"/>
              </a:spcBef>
              <a:spcAft>
                <a:spcPts val="600"/>
              </a:spcAft>
              <a:buClr>
                <a:srgbClr val="FF6600"/>
              </a:buClr>
              <a:buFont typeface="Arial" panose="020B0604020202020204" pitchFamily="34" charset="0"/>
              <a:buChar char="•"/>
            </a:pPr>
            <a:r>
              <a:rPr lang="de-DE" sz="1200" dirty="0">
                <a:highlight>
                  <a:srgbClr val="FFFF00"/>
                </a:highlight>
                <a:sym typeface="Wingdings" panose="05000000000000000000" pitchFamily="2" charset="2"/>
              </a:rPr>
              <a:t>Name Schule2 (18 Teams)</a:t>
            </a:r>
          </a:p>
          <a:p>
            <a:pPr marL="171450" indent="-171450">
              <a:spcBef>
                <a:spcPts val="600"/>
              </a:spcBef>
              <a:spcAft>
                <a:spcPts val="600"/>
              </a:spcAft>
              <a:buClr>
                <a:srgbClr val="FF6600"/>
              </a:buClr>
              <a:buFont typeface="Arial" panose="020B0604020202020204" pitchFamily="34" charset="0"/>
              <a:buChar char="•"/>
            </a:pPr>
            <a:r>
              <a:rPr lang="de-DE" sz="1200" dirty="0">
                <a:highlight>
                  <a:srgbClr val="FFFF00"/>
                </a:highlight>
                <a:sym typeface="Wingdings" panose="05000000000000000000" pitchFamily="2" charset="2"/>
              </a:rPr>
              <a:t>Name Schule3 (16 Teams)</a:t>
            </a:r>
          </a:p>
          <a:p>
            <a:pPr marL="171450" indent="-171450">
              <a:spcBef>
                <a:spcPts val="600"/>
              </a:spcBef>
              <a:spcAft>
                <a:spcPts val="600"/>
              </a:spcAft>
              <a:buClr>
                <a:srgbClr val="FF6600"/>
              </a:buClr>
              <a:buFont typeface="Arial" panose="020B0604020202020204" pitchFamily="34" charset="0"/>
              <a:buChar char="•"/>
            </a:pPr>
            <a:r>
              <a:rPr lang="de-DE" sz="1200" dirty="0">
                <a:highlight>
                  <a:srgbClr val="FFFF00"/>
                </a:highlight>
                <a:sym typeface="Wingdings" panose="05000000000000000000" pitchFamily="2" charset="2"/>
              </a:rPr>
              <a:t>Name Schule4 (14 Teams)</a:t>
            </a:r>
          </a:p>
          <a:p>
            <a:pPr marL="171450" indent="-171450">
              <a:spcBef>
                <a:spcPts val="600"/>
              </a:spcBef>
              <a:spcAft>
                <a:spcPts val="600"/>
              </a:spcAft>
              <a:buClr>
                <a:srgbClr val="FF6600"/>
              </a:buClr>
              <a:buFont typeface="Arial" panose="020B0604020202020204" pitchFamily="34" charset="0"/>
              <a:buChar char="•"/>
            </a:pPr>
            <a:r>
              <a:rPr lang="de-DE" sz="1200" dirty="0">
                <a:highlight>
                  <a:srgbClr val="FFFF00"/>
                </a:highlight>
                <a:sym typeface="Wingdings" panose="05000000000000000000" pitchFamily="2" charset="2"/>
              </a:rPr>
              <a:t>Name Schule5 (12 Teams)</a:t>
            </a:r>
          </a:p>
        </p:txBody>
      </p:sp>
      <p:pic>
        <p:nvPicPr>
          <p:cNvPr id="4" name="Grafik 3">
            <a:extLst>
              <a:ext uri="{FF2B5EF4-FFF2-40B4-BE49-F238E27FC236}">
                <a16:creationId xmlns:a16="http://schemas.microsoft.com/office/drawing/2014/main" id="{C1F9CB31-5408-9150-EDBD-1C279A1E340B}"/>
              </a:ext>
            </a:extLst>
          </p:cNvPr>
          <p:cNvPicPr>
            <a:picLocks noChangeAspect="1"/>
          </p:cNvPicPr>
          <p:nvPr/>
        </p:nvPicPr>
        <p:blipFill rotWithShape="1">
          <a:blip r:embed="rId2">
            <a:extLst>
              <a:ext uri="{28A0092B-C50C-407E-A947-70E740481C1C}">
                <a14:useLocalDpi xmlns:a14="http://schemas.microsoft.com/office/drawing/2010/main" val="0"/>
              </a:ext>
            </a:extLst>
          </a:blip>
          <a:srcRect l="7024" t="16949" r="11676" b="13641"/>
          <a:stretch/>
        </p:blipFill>
        <p:spPr>
          <a:xfrm>
            <a:off x="7732044" y="599810"/>
            <a:ext cx="2510598" cy="2143440"/>
          </a:xfrm>
          <a:prstGeom prst="rect">
            <a:avLst/>
          </a:prstGeom>
        </p:spPr>
      </p:pic>
      <p:sp>
        <p:nvSpPr>
          <p:cNvPr id="5" name="Textfeld 4">
            <a:extLst>
              <a:ext uri="{FF2B5EF4-FFF2-40B4-BE49-F238E27FC236}">
                <a16:creationId xmlns:a16="http://schemas.microsoft.com/office/drawing/2014/main" id="{4708ED3C-59DB-E00B-A707-63AA43855ACB}"/>
              </a:ext>
            </a:extLst>
          </p:cNvPr>
          <p:cNvSpPr txBox="1"/>
          <p:nvPr/>
        </p:nvSpPr>
        <p:spPr>
          <a:xfrm>
            <a:off x="5215264" y="2523699"/>
            <a:ext cx="6341010" cy="2492990"/>
          </a:xfrm>
          <a:prstGeom prst="rect">
            <a:avLst/>
          </a:prstGeom>
          <a:noFill/>
        </p:spPr>
        <p:txBody>
          <a:bodyPr wrap="square">
            <a:spAutoFit/>
          </a:bodyPr>
          <a:lstStyle/>
          <a:p>
            <a:pPr>
              <a:spcBef>
                <a:spcPts val="600"/>
              </a:spcBef>
              <a:spcAft>
                <a:spcPts val="600"/>
              </a:spcAft>
            </a:pPr>
            <a:r>
              <a:rPr lang="de-DE" sz="1400" b="1" dirty="0">
                <a:solidFill>
                  <a:srgbClr val="3366CC"/>
                </a:solidFill>
                <a:latin typeface="+mj-lt"/>
              </a:rPr>
              <a:t>Bundessieger</a:t>
            </a:r>
          </a:p>
          <a:p>
            <a:pPr>
              <a:spcBef>
                <a:spcPts val="600"/>
              </a:spcBef>
              <a:spcAft>
                <a:spcPts val="600"/>
              </a:spcAft>
            </a:pPr>
            <a:r>
              <a:rPr lang="de-DE" sz="1400" b="1" dirty="0">
                <a:solidFill>
                  <a:srgbClr val="FF6600"/>
                </a:solidFill>
                <a:latin typeface="+mj-lt"/>
              </a:rPr>
              <a:t>Depotgesamtwert</a:t>
            </a:r>
          </a:p>
          <a:p>
            <a:pPr>
              <a:spcBef>
                <a:spcPts val="600"/>
              </a:spcBef>
              <a:spcAft>
                <a:spcPts val="600"/>
              </a:spcAft>
            </a:pPr>
            <a:r>
              <a:rPr lang="de-DE" sz="1400" b="1" dirty="0">
                <a:solidFill>
                  <a:srgbClr val="FF6600"/>
                </a:solidFill>
                <a:latin typeface="+mj-lt"/>
              </a:rPr>
              <a:t>Platz 1: </a:t>
            </a:r>
            <a:r>
              <a:rPr lang="de-DE" sz="1200" b="1" dirty="0">
                <a:highlight>
                  <a:srgbClr val="00FFFF"/>
                </a:highlight>
                <a:latin typeface="+mj-lt"/>
              </a:rPr>
              <a:t>Teamname1 120.00 Euro </a:t>
            </a:r>
            <a:r>
              <a:rPr lang="de-DE" sz="1200" dirty="0">
                <a:highlight>
                  <a:srgbClr val="00FFFF"/>
                </a:highlight>
                <a:latin typeface="+mj-lt"/>
              </a:rPr>
              <a:t>(Schule / VR-Bank </a:t>
            </a:r>
            <a:r>
              <a:rPr lang="de-DE" sz="1200" dirty="0">
                <a:latin typeface="+mj-lt"/>
              </a:rPr>
              <a:t>/ Teamgewinn: 500,- Euro)</a:t>
            </a:r>
          </a:p>
          <a:p>
            <a:pPr>
              <a:spcBef>
                <a:spcPts val="600"/>
              </a:spcBef>
              <a:spcAft>
                <a:spcPts val="600"/>
              </a:spcAft>
            </a:pPr>
            <a:r>
              <a:rPr lang="de-DE" sz="1400" b="1" dirty="0">
                <a:solidFill>
                  <a:srgbClr val="FF6600"/>
                </a:solidFill>
                <a:latin typeface="+mj-lt"/>
              </a:rPr>
              <a:t>Platz 2: </a:t>
            </a:r>
            <a:r>
              <a:rPr lang="de-DE" sz="1200" b="1" dirty="0">
                <a:highlight>
                  <a:srgbClr val="00FFFF"/>
                </a:highlight>
                <a:latin typeface="+mj-lt"/>
              </a:rPr>
              <a:t>Teamname1 115.00 Euro </a:t>
            </a:r>
            <a:r>
              <a:rPr lang="de-DE" sz="1200" dirty="0">
                <a:highlight>
                  <a:srgbClr val="00FFFF"/>
                </a:highlight>
                <a:latin typeface="+mj-lt"/>
              </a:rPr>
              <a:t>(Schule / VR-Bank</a:t>
            </a:r>
            <a:r>
              <a:rPr lang="de-DE" sz="1200" dirty="0">
                <a:latin typeface="+mj-lt"/>
              </a:rPr>
              <a:t> / Teamgewinn: 300,- Euro)</a:t>
            </a:r>
          </a:p>
          <a:p>
            <a:pPr>
              <a:spcBef>
                <a:spcPts val="600"/>
              </a:spcBef>
              <a:spcAft>
                <a:spcPts val="600"/>
              </a:spcAft>
            </a:pPr>
            <a:r>
              <a:rPr lang="de-DE" sz="1400" b="1" dirty="0">
                <a:solidFill>
                  <a:srgbClr val="FF6600"/>
                </a:solidFill>
                <a:latin typeface="+mj-lt"/>
              </a:rPr>
              <a:t>Platz 3: </a:t>
            </a:r>
            <a:r>
              <a:rPr lang="de-DE" sz="1200" b="1" dirty="0">
                <a:highlight>
                  <a:srgbClr val="00FFFF"/>
                </a:highlight>
                <a:latin typeface="+mj-lt"/>
              </a:rPr>
              <a:t>Teamname1 110.00 Euro </a:t>
            </a:r>
            <a:r>
              <a:rPr lang="de-DE" sz="1200" dirty="0">
                <a:highlight>
                  <a:srgbClr val="00FFFF"/>
                </a:highlight>
                <a:latin typeface="+mj-lt"/>
              </a:rPr>
              <a:t>(Schule / VR-Bank </a:t>
            </a:r>
            <a:r>
              <a:rPr lang="de-DE" sz="1200" dirty="0">
                <a:latin typeface="+mj-lt"/>
              </a:rPr>
              <a:t>/ Teamgewinn: 150,- Euro)</a:t>
            </a:r>
          </a:p>
          <a:p>
            <a:pPr>
              <a:spcBef>
                <a:spcPts val="600"/>
              </a:spcBef>
              <a:spcAft>
                <a:spcPts val="600"/>
              </a:spcAft>
            </a:pPr>
            <a:r>
              <a:rPr lang="de-DE" sz="1400" b="1" dirty="0">
                <a:solidFill>
                  <a:srgbClr val="FF6600"/>
                </a:solidFill>
                <a:latin typeface="+mj-lt"/>
              </a:rPr>
              <a:t>Nachhaltiger Ertrag (Zusatzpreis)</a:t>
            </a:r>
          </a:p>
          <a:p>
            <a:pPr>
              <a:spcBef>
                <a:spcPts val="600"/>
              </a:spcBef>
              <a:spcAft>
                <a:spcPts val="600"/>
              </a:spcAft>
            </a:pPr>
            <a:r>
              <a:rPr lang="de-DE" sz="1200" b="1" dirty="0">
                <a:highlight>
                  <a:srgbClr val="00FFFF"/>
                </a:highlight>
                <a:latin typeface="+mj-lt"/>
              </a:rPr>
              <a:t>Teamname1 1.200 Euro nachhaltiger Ertrag </a:t>
            </a:r>
            <a:r>
              <a:rPr lang="de-DE" sz="1200" dirty="0">
                <a:highlight>
                  <a:srgbClr val="00FFFF"/>
                </a:highlight>
                <a:latin typeface="+mj-lt"/>
              </a:rPr>
              <a:t>(Schule / VR-Bank </a:t>
            </a:r>
            <a:r>
              <a:rPr lang="de-DE" sz="1200" dirty="0">
                <a:latin typeface="+mj-lt"/>
              </a:rPr>
              <a:t>/ Teamgewinn: 300,- Euro)</a:t>
            </a:r>
          </a:p>
        </p:txBody>
      </p:sp>
      <p:pic>
        <p:nvPicPr>
          <p:cNvPr id="7" name="Grafik 6">
            <a:extLst>
              <a:ext uri="{FF2B5EF4-FFF2-40B4-BE49-F238E27FC236}">
                <a16:creationId xmlns:a16="http://schemas.microsoft.com/office/drawing/2014/main" id="{666C7205-311C-1A7C-E226-33F5009A7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388" y="4359752"/>
            <a:ext cx="639678" cy="319839"/>
          </a:xfrm>
          <a:prstGeom prst="rect">
            <a:avLst/>
          </a:prstGeom>
        </p:spPr>
      </p:pic>
      <p:sp>
        <p:nvSpPr>
          <p:cNvPr id="9" name="Rechteck: abgerundete Ecken 8">
            <a:extLst>
              <a:ext uri="{FF2B5EF4-FFF2-40B4-BE49-F238E27FC236}">
                <a16:creationId xmlns:a16="http://schemas.microsoft.com/office/drawing/2014/main" id="{69B8C8FA-1B3F-8811-694B-04FF5B7EEF49}"/>
              </a:ext>
            </a:extLst>
          </p:cNvPr>
          <p:cNvSpPr/>
          <p:nvPr/>
        </p:nvSpPr>
        <p:spPr>
          <a:xfrm>
            <a:off x="5332000" y="5400834"/>
            <a:ext cx="5485158" cy="411896"/>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Herzlichen Glückwunsch!!!</a:t>
            </a:r>
          </a:p>
        </p:txBody>
      </p:sp>
      <p:sp>
        <p:nvSpPr>
          <p:cNvPr id="10" name="Textfeld 9">
            <a:extLst>
              <a:ext uri="{FF2B5EF4-FFF2-40B4-BE49-F238E27FC236}">
                <a16:creationId xmlns:a16="http://schemas.microsoft.com/office/drawing/2014/main" id="{257E3DEA-0282-58D6-2944-BC85A8E15C1F}"/>
              </a:ext>
            </a:extLst>
          </p:cNvPr>
          <p:cNvSpPr txBox="1"/>
          <p:nvPr/>
        </p:nvSpPr>
        <p:spPr>
          <a:xfrm>
            <a:off x="3752431" y="6119336"/>
            <a:ext cx="6792350" cy="584775"/>
          </a:xfrm>
          <a:prstGeom prst="rect">
            <a:avLst/>
          </a:prstGeom>
          <a:noFill/>
          <a:ln>
            <a:solidFill>
              <a:srgbClr val="FF0000"/>
            </a:solidFill>
          </a:ln>
        </p:spPr>
        <p:txBody>
          <a:bodyPr wrap="square" rtlCol="0">
            <a:spAutoFit/>
          </a:bodyPr>
          <a:lstStyle/>
          <a:p>
            <a:r>
              <a:rPr lang="de-DE" sz="1200" dirty="0"/>
              <a:t>Hinweisbox</a:t>
            </a:r>
          </a:p>
          <a:p>
            <a:r>
              <a:rPr lang="de-DE" sz="1000" dirty="0"/>
              <a:t>Die Anzahl der Teams je Schule können Sie über den Benutzerexport ermitteln (Servicebereich / Export) </a:t>
            </a:r>
          </a:p>
          <a:p>
            <a:r>
              <a:rPr lang="de-DE" sz="1000" dirty="0"/>
              <a:t>(nach Bearbeitung diese Hinweisbox bitte löschen) </a:t>
            </a:r>
          </a:p>
        </p:txBody>
      </p:sp>
    </p:spTree>
    <p:extLst>
      <p:ext uri="{BB962C8B-B14F-4D97-AF65-F5344CB8AC3E}">
        <p14:creationId xmlns:p14="http://schemas.microsoft.com/office/powerpoint/2010/main" val="6993965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8adb1a-d450-444c-baa1-1dcb1e070c9c">
      <Terms xmlns="http://schemas.microsoft.com/office/infopath/2007/PartnerControls"/>
    </lcf76f155ced4ddcb4097134ff3c332f>
    <TaxCatchAll xmlns="258f405b-db06-4891-9106-f2d7a988180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187AEA66369B458A581F516992CB5A" ma:contentTypeVersion="18" ma:contentTypeDescription="Create a new document." ma:contentTypeScope="" ma:versionID="aeb189008586bc0be6b8704da630b0e3">
  <xsd:schema xmlns:xsd="http://www.w3.org/2001/XMLSchema" xmlns:xs="http://www.w3.org/2001/XMLSchema" xmlns:p="http://schemas.microsoft.com/office/2006/metadata/properties" xmlns:ns2="cf8adb1a-d450-444c-baa1-1dcb1e070c9c" xmlns:ns3="258f405b-db06-4891-9106-f2d7a988180b" targetNamespace="http://schemas.microsoft.com/office/2006/metadata/properties" ma:root="true" ma:fieldsID="38e411c714726bad7f373c288c2e2ffd" ns2:_="" ns3:_="">
    <xsd:import namespace="cf8adb1a-d450-444c-baa1-1dcb1e070c9c"/>
    <xsd:import namespace="258f405b-db06-4891-9106-f2d7a98818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adb1a-d450-444c-baa1-1dcb1e070c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6641aa-2913-4f7f-b639-cf6fe074c8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8f405b-db06-4891-9106-f2d7a988180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751a3b2-ac32-4ef7-856f-2eaf10c7908a}" ma:internalName="TaxCatchAll" ma:showField="CatchAllData" ma:web="258f405b-db06-4891-9106-f2d7a98818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70AFB-B41C-4B04-97AE-3C2911E9444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f2bd055-18f2-4bd4-923d-a59d6d5b7af8"/>
    <ds:schemaRef ds:uri="http://purl.org/dc/terms/"/>
    <ds:schemaRef ds:uri="http://schemas.openxmlformats.org/package/2006/metadata/core-properties"/>
    <ds:schemaRef ds:uri="0c494c66-171c-4b6e-9b88-2ab5a2e9d7f7"/>
    <ds:schemaRef ds:uri="http://www.w3.org/XML/1998/namespace"/>
    <ds:schemaRef ds:uri="http://purl.org/dc/dcmitype/"/>
    <ds:schemaRef ds:uri="cf8adb1a-d450-444c-baa1-1dcb1e070c9c"/>
    <ds:schemaRef ds:uri="258f405b-db06-4891-9106-f2d7a988180b"/>
  </ds:schemaRefs>
</ds:datastoreItem>
</file>

<file path=customXml/itemProps2.xml><?xml version="1.0" encoding="utf-8"?>
<ds:datastoreItem xmlns:ds="http://schemas.openxmlformats.org/officeDocument/2006/customXml" ds:itemID="{95413F53-895A-4674-ABFF-495F5E24D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adb1a-d450-444c-baa1-1dcb1e070c9c"/>
    <ds:schemaRef ds:uri="258f405b-db06-4891-9106-f2d7a98818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A194DD-FF6B-4034-AC7C-C6EF2F0D8F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1796</Words>
  <Application>Microsoft Office PowerPoint</Application>
  <PresentationFormat>Breitbild</PresentationFormat>
  <Paragraphs>259</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Lato</vt:lpstr>
      <vt:lpstr>Montserrat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 Fürst</dc:creator>
  <cp:lastModifiedBy>Laslo Sagi</cp:lastModifiedBy>
  <cp:revision>195</cp:revision>
  <dcterms:created xsi:type="dcterms:W3CDTF">2021-08-18T15:30:09Z</dcterms:created>
  <dcterms:modified xsi:type="dcterms:W3CDTF">2025-11-05T11:06:05Z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0x01010049187AEA66369B458A581F516992CB5A</vt:lpwstr>
  </property>
  <property fmtid="{D5CDD505-2E9C-101B-9397-08002B2CF9AE}" pid="3" name="MSIP_Label_606759c1-cf29-4ba5-b000-82dc808f576f_Enabled">
    <vt:lpwstr>true</vt:lpwstr>
  </property>
  <property fmtid="{D5CDD505-2E9C-101B-9397-08002B2CF9AE}" pid="4" name="MSIP_Label_606759c1-cf29-4ba5-b000-82dc808f576f_SetDate">
    <vt:lpwstr>2022-06-28T14:23:43Z</vt:lpwstr>
  </property>
  <property fmtid="{D5CDD505-2E9C-101B-9397-08002B2CF9AE}" pid="5" name="MSIP_Label_606759c1-cf29-4ba5-b000-82dc808f576f_Method">
    <vt:lpwstr>Standard</vt:lpwstr>
  </property>
  <property fmtid="{D5CDD505-2E9C-101B-9397-08002B2CF9AE}" pid="6" name="MSIP_Label_606759c1-cf29-4ba5-b000-82dc808f576f_Name">
    <vt:lpwstr>Intern (V1)</vt:lpwstr>
  </property>
  <property fmtid="{D5CDD505-2E9C-101B-9397-08002B2CF9AE}" pid="7" name="MSIP_Label_606759c1-cf29-4ba5-b000-82dc808f576f_SiteId">
    <vt:lpwstr>3f9b2fc2-2122-4a25-96ca-781cf0359e8b</vt:lpwstr>
  </property>
  <property fmtid="{D5CDD505-2E9C-101B-9397-08002B2CF9AE}" pid="8" name="MSIP_Label_606759c1-cf29-4ba5-b000-82dc808f576f_ActionId">
    <vt:lpwstr>b06cf73f-b1df-4788-8968-b7d714beeb3b</vt:lpwstr>
  </property>
  <property fmtid="{D5CDD505-2E9C-101B-9397-08002B2CF9AE}" pid="9" name="MSIP_Label_606759c1-cf29-4ba5-b000-82dc808f576f_ContentBits">
    <vt:lpwstr>0</vt:lpwstr>
  </property>
  <property fmtid="{D5CDD505-2E9C-101B-9397-08002B2CF9AE}" pid="10" name="MediaServiceImageTags">
    <vt:lpwstr/>
  </property>
</Properties>
</file>